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83" r:id="rId3"/>
    <p:sldId id="852" r:id="rId4"/>
    <p:sldId id="835" r:id="rId5"/>
    <p:sldId id="851" r:id="rId6"/>
    <p:sldId id="839" r:id="rId7"/>
    <p:sldId id="853" r:id="rId8"/>
    <p:sldId id="838" r:id="rId9"/>
    <p:sldId id="278" r:id="rId10"/>
    <p:sldId id="866" r:id="rId11"/>
    <p:sldId id="842" r:id="rId12"/>
    <p:sldId id="865" r:id="rId13"/>
    <p:sldId id="840" r:id="rId14"/>
    <p:sldId id="854" r:id="rId15"/>
    <p:sldId id="849" r:id="rId16"/>
    <p:sldId id="263" r:id="rId17"/>
    <p:sldId id="280" r:id="rId18"/>
    <p:sldId id="281" r:id="rId19"/>
    <p:sldId id="847" r:id="rId20"/>
    <p:sldId id="846" r:id="rId21"/>
    <p:sldId id="845" r:id="rId22"/>
    <p:sldId id="860" r:id="rId23"/>
    <p:sldId id="861" r:id="rId24"/>
    <p:sldId id="862" r:id="rId25"/>
    <p:sldId id="855" r:id="rId26"/>
    <p:sldId id="868" r:id="rId27"/>
    <p:sldId id="856" r:id="rId28"/>
    <p:sldId id="858" r:id="rId29"/>
    <p:sldId id="859" r:id="rId30"/>
  </p:sldIdLst>
  <p:sldSz cx="9906000" cy="6858000" type="A4"/>
  <p:notesSz cx="6858000" cy="9144000"/>
  <p:embeddedFontLst>
    <p:embeddedFont>
      <p:font typeface="나눔고딕" panose="020D0604000000000000" pitchFamily="50" charset="-127"/>
      <p:regular r:id="rId32"/>
      <p:bold r:id="rId33"/>
    </p:embeddedFont>
    <p:embeddedFont>
      <p:font typeface="나눔스퀘어" panose="020B0600000101010101" pitchFamily="50" charset="-127"/>
      <p:regular r:id="rId34"/>
    </p:embeddedFont>
    <p:embeddedFont>
      <p:font typeface="나눔스퀘어 Bold" panose="020B0600000101010101" pitchFamily="50" charset="-127"/>
      <p:bold r:id="rId35"/>
    </p:embeddedFont>
    <p:embeddedFont>
      <p:font typeface="나눔스퀘어 ExtraBold" panose="020B0600000101010101" pitchFamily="50" charset="-127"/>
      <p:bold r:id="rId36"/>
    </p:embeddedFont>
    <p:embeddedFont>
      <p:font typeface="Aharoni" panose="02010803020104030203" pitchFamily="2" charset="-79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ill Sans Ultra Bold Condensed" panose="020B0A06020104020203" pitchFamily="34" charset="0"/>
      <p:regular r:id="rId42"/>
    </p:embeddedFont>
  </p:embeddedFontLst>
  <p:defaultTextStyle>
    <a:defPPr marL="0" marR="0" indent="0" algn="l" defTabSz="402331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92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632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100583" algn="ctr" defTabSz="3632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201166" algn="ctr" defTabSz="3632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301748" algn="ctr" defTabSz="3632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402331" algn="ctr" defTabSz="3632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502914" algn="ctr" defTabSz="3632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603497" algn="ctr" defTabSz="3632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704080" algn="ctr" defTabSz="3632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804662" algn="ctr" defTabSz="3632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8CF"/>
    <a:srgbClr val="0089BD"/>
    <a:srgbClr val="006B96"/>
    <a:srgbClr val="00AEED"/>
    <a:srgbClr val="8DC3F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4" autoAdjust="0"/>
    <p:restoredTop sz="91824" autoAdjust="0"/>
  </p:normalViewPr>
  <p:slideViewPr>
    <p:cSldViewPr snapToGrid="0" snapToObjects="1">
      <p:cViewPr varScale="1">
        <p:scale>
          <a:sx n="79" d="100"/>
          <a:sy n="79" d="100"/>
        </p:scale>
        <p:origin x="16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0AFE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F7D4-4F98-AC0C-4DEF787A6CCD}"/>
              </c:ext>
            </c:extLst>
          </c:dPt>
          <c:dPt>
            <c:idx val="1"/>
            <c:bubble3D val="0"/>
            <c:spPr>
              <a:solidFill>
                <a:srgbClr val="DCDEE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F7D4-4F98-AC0C-4DEF787A6CCD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141</c:v>
                </c:pt>
                <c:pt idx="1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D4-4F98-AC0C-4DEF787A6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43315399999999998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중요도</c:v>
                </c:pt>
              </c:strCache>
            </c:strRef>
          </c:tx>
          <c:spPr>
            <a:solidFill>
              <a:srgbClr val="00AFE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9B-46F4-AB22-8068304B4242}"/>
              </c:ext>
            </c:extLst>
          </c:dPt>
          <c:dPt>
            <c:idx val="1"/>
            <c:bubble3D val="0"/>
            <c:spPr>
              <a:solidFill>
                <a:srgbClr val="DCDEE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9B-46F4-AB22-8068304B424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889B-46F4-AB22-8068304B424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889B-46F4-AB22-8068304B4242}"/>
              </c:ext>
            </c:extLst>
          </c:dPt>
          <c:cat>
            <c:strRef>
              <c:f>Sheet1!$B$1:$C$1</c:f>
              <c:strCache>
                <c:ptCount val="2"/>
                <c:pt idx="0">
                  <c:v>온라인 구전 효과(75%)</c:v>
                </c:pt>
                <c:pt idx="1">
                  <c:v>영화속성(25%)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9B-46F4-AB22-8068304B4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47157126494036744"/>
          <c:y val="0.56418480009329197"/>
          <c:w val="0.43686802676954339"/>
          <c:h val="0.2709589197305254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000" b="0" i="0" u="none" strike="noStrike">
              <a:solidFill>
                <a:srgbClr val="2A35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05442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01166" latinLnBrk="0">
      <a:lnSpc>
        <a:spcPct val="117999"/>
      </a:lnSpc>
      <a:defRPr sz="968">
        <a:latin typeface="Helvetica Neue"/>
        <a:ea typeface="Helvetica Neue"/>
        <a:cs typeface="Helvetica Neue"/>
        <a:sym typeface="Helvetica Neue"/>
      </a:defRPr>
    </a:lvl1pPr>
    <a:lvl2pPr indent="100583" defTabSz="201166" latinLnBrk="0">
      <a:lnSpc>
        <a:spcPct val="117999"/>
      </a:lnSpc>
      <a:defRPr sz="968">
        <a:latin typeface="Helvetica Neue"/>
        <a:ea typeface="Helvetica Neue"/>
        <a:cs typeface="Helvetica Neue"/>
        <a:sym typeface="Helvetica Neue"/>
      </a:defRPr>
    </a:lvl2pPr>
    <a:lvl3pPr indent="201166" defTabSz="201166" latinLnBrk="0">
      <a:lnSpc>
        <a:spcPct val="117999"/>
      </a:lnSpc>
      <a:defRPr sz="968">
        <a:latin typeface="Helvetica Neue"/>
        <a:ea typeface="Helvetica Neue"/>
        <a:cs typeface="Helvetica Neue"/>
        <a:sym typeface="Helvetica Neue"/>
      </a:defRPr>
    </a:lvl3pPr>
    <a:lvl4pPr indent="301748" defTabSz="201166" latinLnBrk="0">
      <a:lnSpc>
        <a:spcPct val="117999"/>
      </a:lnSpc>
      <a:defRPr sz="968">
        <a:latin typeface="Helvetica Neue"/>
        <a:ea typeface="Helvetica Neue"/>
        <a:cs typeface="Helvetica Neue"/>
        <a:sym typeface="Helvetica Neue"/>
      </a:defRPr>
    </a:lvl4pPr>
    <a:lvl5pPr indent="402331" defTabSz="201166" latinLnBrk="0">
      <a:lnSpc>
        <a:spcPct val="117999"/>
      </a:lnSpc>
      <a:defRPr sz="968">
        <a:latin typeface="Helvetica Neue"/>
        <a:ea typeface="Helvetica Neue"/>
        <a:cs typeface="Helvetica Neue"/>
        <a:sym typeface="Helvetica Neue"/>
      </a:defRPr>
    </a:lvl5pPr>
    <a:lvl6pPr indent="502914" defTabSz="201166" latinLnBrk="0">
      <a:lnSpc>
        <a:spcPct val="117999"/>
      </a:lnSpc>
      <a:defRPr sz="968">
        <a:latin typeface="Helvetica Neue"/>
        <a:ea typeface="Helvetica Neue"/>
        <a:cs typeface="Helvetica Neue"/>
        <a:sym typeface="Helvetica Neue"/>
      </a:defRPr>
    </a:lvl6pPr>
    <a:lvl7pPr indent="603497" defTabSz="201166" latinLnBrk="0">
      <a:lnSpc>
        <a:spcPct val="117999"/>
      </a:lnSpc>
      <a:defRPr sz="968">
        <a:latin typeface="Helvetica Neue"/>
        <a:ea typeface="Helvetica Neue"/>
        <a:cs typeface="Helvetica Neue"/>
        <a:sym typeface="Helvetica Neue"/>
      </a:defRPr>
    </a:lvl7pPr>
    <a:lvl8pPr indent="704080" defTabSz="201166" latinLnBrk="0">
      <a:lnSpc>
        <a:spcPct val="117999"/>
      </a:lnSpc>
      <a:defRPr sz="968">
        <a:latin typeface="Helvetica Neue"/>
        <a:ea typeface="Helvetica Neue"/>
        <a:cs typeface="Helvetica Neue"/>
        <a:sym typeface="Helvetica Neue"/>
      </a:defRPr>
    </a:lvl8pPr>
    <a:lvl9pPr indent="804662" defTabSz="201166" latinLnBrk="0">
      <a:lnSpc>
        <a:spcPct val="117999"/>
      </a:lnSpc>
      <a:defRPr sz="968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누구누구가 했다</a:t>
            </a:r>
            <a:r>
              <a:rPr lang="en-US" altLang="ko-KR" dirty="0"/>
              <a:t>. +</a:t>
            </a:r>
            <a:r>
              <a:rPr lang="ko-KR" altLang="en-US" dirty="0"/>
              <a:t> 목적</a:t>
            </a:r>
            <a:r>
              <a:rPr lang="en-US" altLang="ko-KR" dirty="0"/>
              <a:t>, </a:t>
            </a:r>
            <a:r>
              <a:rPr lang="ko-KR" altLang="en-US" dirty="0"/>
              <a:t>기간 언급</a:t>
            </a:r>
          </a:p>
        </p:txBody>
      </p:sp>
    </p:spTree>
    <p:extLst>
      <p:ext uri="{BB962C8B-B14F-4D97-AF65-F5344CB8AC3E}">
        <p14:creationId xmlns:p14="http://schemas.microsoft.com/office/powerpoint/2010/main" val="2374378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예측 모델은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r>
              <a:rPr lang="en-US" altLang="ko-KR" dirty="0"/>
              <a:t>(~~~)</a:t>
            </a:r>
            <a:r>
              <a:rPr lang="ko-KR" altLang="en-US" dirty="0"/>
              <a:t>를 시도했고</a:t>
            </a:r>
            <a:r>
              <a:rPr lang="en-US" altLang="ko-KR" dirty="0"/>
              <a:t>, </a:t>
            </a:r>
            <a:r>
              <a:rPr lang="ko-KR" altLang="en-US" dirty="0"/>
              <a:t>그 중 </a:t>
            </a:r>
            <a:r>
              <a:rPr lang="en-US" altLang="ko-KR" dirty="0"/>
              <a:t>(</a:t>
            </a:r>
            <a:r>
              <a:rPr lang="ko-KR" altLang="en-US" dirty="0"/>
              <a:t>선정이유</a:t>
            </a:r>
            <a:r>
              <a:rPr lang="en-US" altLang="ko-KR" dirty="0"/>
              <a:t>) </a:t>
            </a:r>
            <a:r>
              <a:rPr lang="ko-KR" altLang="en-US" dirty="0"/>
              <a:t>를 고려해 </a:t>
            </a:r>
            <a:r>
              <a:rPr lang="ko-KR" altLang="en-US" dirty="0" err="1"/>
              <a:t>랜덤포레스트를</a:t>
            </a:r>
            <a:r>
              <a:rPr lang="ko-KR" altLang="en-US" dirty="0"/>
              <a:t> 최종 예측 모델로 선정했습니다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224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모델을 만들고 거기에 따른 변수 중요도를 분석해보니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구전 효과의 변수 중요도가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절반 이상을 차지하였고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영화속성변수는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25%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예측 모델을 생성함에 있어 중요하지 않다는 것을 알 수 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648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모델에 대한 분류 정확도를 알아본 결과 전체적인 정확도는 </a:t>
            </a:r>
            <a:r>
              <a:rPr lang="en-US" altLang="ko-KR" dirty="0"/>
              <a:t>88%</a:t>
            </a:r>
            <a:r>
              <a:rPr lang="ko-KR" altLang="en-US" dirty="0"/>
              <a:t>였다</a:t>
            </a:r>
            <a:r>
              <a:rPr lang="en-US" altLang="ko-KR" dirty="0"/>
              <a:t>. </a:t>
            </a:r>
            <a:r>
              <a:rPr lang="ko-KR" altLang="en-US" dirty="0"/>
              <a:t>그렇지만 각각의 정밀도를 살펴 본 결과 </a:t>
            </a:r>
            <a:r>
              <a:rPr lang="en-US" altLang="ko-KR" dirty="0"/>
              <a:t>(</a:t>
            </a:r>
            <a:r>
              <a:rPr lang="ko-KR" altLang="en-US" dirty="0"/>
              <a:t>분석 결과</a:t>
            </a:r>
            <a:r>
              <a:rPr lang="en-US" altLang="ko-KR" dirty="0"/>
              <a:t>)~~ </a:t>
            </a:r>
            <a:r>
              <a:rPr lang="ko-KR" altLang="en-US" dirty="0"/>
              <a:t>것을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51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 페이지에서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보시다시피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보완사항이 필요하다고 느껴서 모델링을 수정하게 되었습니다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중요도 분석을 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변수를 줄이고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정밀도가 클래스별로 다르기 때문에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이상인지 아닌지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이상인지 아닌 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이런 방식으로 이진 분류법을 사용해서 모델을 보다 정교화 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9854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 </a:t>
            </a:r>
            <a:r>
              <a:rPr lang="ko-KR" altLang="en-US" dirty="0" err="1"/>
              <a:t>개봉작들로</a:t>
            </a:r>
            <a:r>
              <a:rPr lang="ko-KR" altLang="en-US" dirty="0"/>
              <a:t> 모형을 테스트했습니다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634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보시는 바와 같이 수정 모델 전부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예측률이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높았습니다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모델이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미만으로 예측을 할 수 있었다면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모델은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미만까지 조금 더 세밀하게 예측할 수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812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 </a:t>
            </a:r>
            <a:r>
              <a:rPr lang="ko-KR" altLang="en-US" dirty="0" err="1"/>
              <a:t>개봉작으로</a:t>
            </a:r>
            <a:r>
              <a:rPr lang="ko-KR" altLang="en-US" dirty="0"/>
              <a:t> 모형 테스트</a:t>
            </a:r>
          </a:p>
        </p:txBody>
      </p:sp>
    </p:spTree>
    <p:extLst>
      <p:ext uri="{BB962C8B-B14F-4D97-AF65-F5344CB8AC3E}">
        <p14:creationId xmlns:p14="http://schemas.microsoft.com/office/powerpoint/2010/main" val="1191645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모델에서 </a:t>
            </a:r>
            <a:r>
              <a:rPr lang="ko-KR" altLang="en-US" dirty="0" err="1"/>
              <a:t>스윙키즈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마약왕</a:t>
            </a:r>
            <a:r>
              <a:rPr lang="en-US" altLang="ko-KR" dirty="0"/>
              <a:t>, </a:t>
            </a:r>
            <a:r>
              <a:rPr lang="ko-KR" altLang="en-US" dirty="0" err="1"/>
              <a:t>아쿠아맨</a:t>
            </a:r>
            <a:r>
              <a:rPr lang="ko-KR" altLang="en-US" dirty="0"/>
              <a:t> 세 영화를 예측하지 못했습니다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모델을 변경해도 예측은 하지 못했지만</a:t>
            </a:r>
            <a:r>
              <a:rPr lang="en-US" altLang="ko-KR" dirty="0"/>
              <a:t>, </a:t>
            </a:r>
            <a:r>
              <a:rPr lang="ko-KR" altLang="en-US" dirty="0"/>
              <a:t>좀 더 근접한 결과가 나온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583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100</a:t>
            </a:r>
            <a:r>
              <a:rPr lang="ko-KR" altLang="en-US" dirty="0"/>
              <a:t>만 미만인 영화가 전체에서 </a:t>
            </a:r>
            <a:r>
              <a:rPr lang="en-US" altLang="ko-KR" dirty="0"/>
              <a:t>50% </a:t>
            </a:r>
            <a:r>
              <a:rPr lang="ko-KR" altLang="en-US" dirty="0"/>
              <a:t>이상을 차지해서 학습데이터가 많아서 예측 정확도가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그에 반해 </a:t>
            </a:r>
            <a:r>
              <a:rPr lang="en-US" altLang="ko-KR" dirty="0"/>
              <a:t>100</a:t>
            </a:r>
            <a:r>
              <a:rPr lang="ko-KR" altLang="en-US" dirty="0"/>
              <a:t>만 </a:t>
            </a:r>
            <a:r>
              <a:rPr lang="en-US" altLang="ko-KR" dirty="0"/>
              <a:t>~ 300</a:t>
            </a:r>
            <a:r>
              <a:rPr lang="ko-KR" altLang="en-US" dirty="0"/>
              <a:t>만 영화는 학습데이터가 비교적 적어 예측 정확도가 낮았습니다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개봉 당일 데이터를 사용하기 때문에 첫 개봉때부터 </a:t>
            </a:r>
            <a:r>
              <a:rPr lang="en-US" altLang="ko-KR" dirty="0"/>
              <a:t>~~~~</a:t>
            </a:r>
            <a:r>
              <a:rPr lang="ko-KR" altLang="en-US" dirty="0"/>
              <a:t>하는 경우는 예측 정확도가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</a:t>
            </a:r>
            <a:r>
              <a:rPr lang="ko-KR" altLang="en-US" dirty="0" err="1"/>
              <a:t>아쿠아맨은</a:t>
            </a:r>
            <a:r>
              <a:rPr lang="ko-KR" altLang="en-US" dirty="0"/>
              <a:t> 개봉 당일 데이터가 좋지 않았기 때문에 예측 정확도가 낮았습니다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스윙키즈와</a:t>
            </a:r>
            <a:r>
              <a:rPr lang="ko-KR" altLang="en-US" dirty="0"/>
              <a:t> 같이 아이돌 멤버가 출연하는 영화는 팬들이 영화를 보지 않고 본 것처럼 리뷰를 작성한 경우가 많아서 예측 정확도가 낮았습니다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2302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서버 설명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영화가 매주 수</a:t>
            </a:r>
            <a:r>
              <a:rPr lang="en-US" altLang="ko-KR" dirty="0"/>
              <a:t>, </a:t>
            </a:r>
            <a:r>
              <a:rPr lang="ko-KR" altLang="en-US" dirty="0"/>
              <a:t>목에 개봉하기 때문에 분석 서버에서 데이터를 수집하고 분석합니다</a:t>
            </a:r>
            <a:r>
              <a:rPr lang="en-US" altLang="ko-KR" dirty="0"/>
              <a:t>. </a:t>
            </a:r>
            <a:r>
              <a:rPr lang="ko-KR" altLang="en-US" dirty="0"/>
              <a:t>그 결과값을 </a:t>
            </a:r>
            <a:r>
              <a:rPr lang="en-US" altLang="ko-KR" dirty="0"/>
              <a:t>DB</a:t>
            </a:r>
            <a:r>
              <a:rPr lang="ko-KR" altLang="en-US" dirty="0"/>
              <a:t>에 적재합니다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</a:t>
            </a:r>
            <a:r>
              <a:rPr lang="ko-KR" altLang="en-US" dirty="0" err="1"/>
              <a:t>무비즈</a:t>
            </a:r>
            <a:r>
              <a:rPr lang="ko-KR" altLang="en-US" dirty="0"/>
              <a:t> 웹 사이트에 정보를 요청하고 </a:t>
            </a:r>
            <a:r>
              <a:rPr lang="en-US" altLang="ko-KR" dirty="0"/>
              <a:t>~~~~~.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952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대다수의 영화는 수</a:t>
            </a:r>
            <a:r>
              <a:rPr lang="en-US" altLang="ko-KR" dirty="0"/>
              <a:t>, </a:t>
            </a:r>
            <a:r>
              <a:rPr lang="ko-KR" altLang="en-US" dirty="0"/>
              <a:t>목에 개봉합니다</a:t>
            </a:r>
            <a:r>
              <a:rPr lang="en-US" altLang="ko-KR" dirty="0"/>
              <a:t>. </a:t>
            </a:r>
            <a:r>
              <a:rPr lang="ko-KR" altLang="en-US" dirty="0"/>
              <a:t>그 이유는 주말이 되기 전까지 입소문을 만들어 긍정적인 이미지를 조성하기 위해서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왜 이런 관행이 형성된 걸까요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관객들은 대부분 주말에 영화를 관람하는데 관람하기 전에 다른 관객들의 후기를 살펴보고 볼 영화를 결정하는 행동 패턴을 보였기 때문입니다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1069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무비즈의</a:t>
            </a:r>
            <a:r>
              <a:rPr lang="ko-KR" altLang="en-US" dirty="0"/>
              <a:t> 사용자는 영화 배급</a:t>
            </a:r>
            <a:r>
              <a:rPr lang="en-US" altLang="ko-KR" dirty="0"/>
              <a:t>, </a:t>
            </a:r>
            <a:r>
              <a:rPr lang="ko-KR" altLang="en-US" dirty="0" err="1"/>
              <a:t>투자사</a:t>
            </a:r>
            <a:r>
              <a:rPr lang="ko-KR" altLang="en-US" dirty="0"/>
              <a:t> 및 마케팅 업계 등 영화산업 종사자입니다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저희 시스템으로 관객수를 예측하면</a:t>
            </a:r>
            <a:r>
              <a:rPr lang="en-US" altLang="ko-KR" dirty="0"/>
              <a:t>, </a:t>
            </a:r>
            <a:r>
              <a:rPr lang="ko-KR" altLang="en-US" dirty="0"/>
              <a:t>온라인 상 구전효과를 참고한 것이 되므로 예고편 재편집</a:t>
            </a:r>
            <a:r>
              <a:rPr lang="en-US" altLang="ko-KR" dirty="0"/>
              <a:t>, SNS</a:t>
            </a:r>
            <a:r>
              <a:rPr lang="ko-KR" altLang="en-US" dirty="0"/>
              <a:t>카드뉴스 무대 인사 등 새로운 마케팅 전략을 짜는 데에 도움을 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누적 관객 수 예측을 통해 배급사와 영화 상영관에서는 효율적인 스크린 수 조절을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260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전에 여러 논문을 참고한 결과 저희는 </a:t>
            </a:r>
            <a:r>
              <a:rPr lang="en-US" altLang="ko-KR" dirty="0"/>
              <a:t>(</a:t>
            </a:r>
            <a:r>
              <a:rPr lang="en-US" altLang="ko-KR" dirty="0" err="1"/>
              <a:t>Moobiz</a:t>
            </a:r>
            <a:r>
              <a:rPr lang="en-US" altLang="ko-KR" dirty="0"/>
              <a:t> </a:t>
            </a:r>
            <a:r>
              <a:rPr lang="ko-KR" altLang="en-US" dirty="0"/>
              <a:t>차별성</a:t>
            </a:r>
            <a:r>
              <a:rPr lang="en-US" altLang="ko-KR" dirty="0"/>
              <a:t>) </a:t>
            </a:r>
            <a:r>
              <a:rPr lang="ko-KR" altLang="en-US" dirty="0"/>
              <a:t>을 추가하기로 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44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데이터는 </a:t>
            </a:r>
            <a:r>
              <a:rPr lang="en-US" altLang="ko-KR" dirty="0"/>
              <a:t>API</a:t>
            </a:r>
            <a:r>
              <a:rPr lang="ko-KR" altLang="en-US" dirty="0"/>
              <a:t>에서 영화 속성</a:t>
            </a:r>
            <a:r>
              <a:rPr lang="en-US" altLang="ko-KR" dirty="0"/>
              <a:t>~~~~~~~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91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 속성 변수를 보시면</a:t>
            </a:r>
            <a:endParaRPr lang="en-US" altLang="ko-KR" dirty="0"/>
          </a:p>
          <a:p>
            <a:r>
              <a:rPr lang="ko-KR" altLang="en-US" dirty="0"/>
              <a:t>연속형 변수인 개봉일 관객수 </a:t>
            </a:r>
            <a:r>
              <a:rPr lang="en-US" altLang="ko-KR" dirty="0"/>
              <a:t>(</a:t>
            </a:r>
            <a:r>
              <a:rPr lang="ko-KR" altLang="en-US" dirty="0"/>
              <a:t>왼쪽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이산형 변수인 영화등급 </a:t>
            </a:r>
            <a:r>
              <a:rPr lang="en-US" altLang="ko-KR" dirty="0"/>
              <a:t>(</a:t>
            </a:r>
            <a:r>
              <a:rPr lang="ko-KR" altLang="en-US" dirty="0"/>
              <a:t>오른쪽 것들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774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구전효과 중 </a:t>
            </a:r>
            <a:r>
              <a:rPr lang="ko-KR" altLang="en-US" dirty="0" err="1"/>
              <a:t>별점</a:t>
            </a:r>
            <a:r>
              <a:rPr lang="ko-KR" altLang="en-US" dirty="0"/>
              <a:t> 기준으로 </a:t>
            </a:r>
            <a:r>
              <a:rPr lang="en-US" altLang="ko-KR" dirty="0"/>
              <a:t>9,10</a:t>
            </a:r>
            <a:r>
              <a:rPr lang="ko-KR" altLang="en-US" dirty="0"/>
              <a:t>점은 </a:t>
            </a:r>
            <a:r>
              <a:rPr lang="ko-KR" altLang="en-US" dirty="0" err="1"/>
              <a:t>긍정리뷰이고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점 이하는 부정리뷰로 분류했다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이유는 </a:t>
            </a:r>
            <a:r>
              <a:rPr lang="en-US" altLang="ko-KR" dirty="0"/>
              <a:t>R1, R2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79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관객 수를 세 가지 클래스로 구분</a:t>
            </a:r>
            <a:r>
              <a:rPr lang="en-US" altLang="ko-KR" dirty="0"/>
              <a:t>. </a:t>
            </a:r>
            <a:r>
              <a:rPr lang="ko-KR" altLang="en-US" dirty="0"/>
              <a:t>이 기준은 업계 관행과 기존 논문을 참고하여 나눴다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92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2008~2017</a:t>
            </a:r>
            <a:r>
              <a:rPr lang="ko-KR" altLang="en-US" dirty="0"/>
              <a:t>년 관객 수 기준 흥행 </a:t>
            </a:r>
            <a:r>
              <a:rPr lang="en-US" altLang="ko-KR" dirty="0"/>
              <a:t>top100</a:t>
            </a:r>
            <a:r>
              <a:rPr lang="ko-KR" altLang="en-US" dirty="0"/>
              <a:t>을 선별했고</a:t>
            </a:r>
            <a:r>
              <a:rPr lang="en-US" altLang="ko-KR" dirty="0"/>
              <a:t>, </a:t>
            </a:r>
            <a:r>
              <a:rPr lang="ko-KR" altLang="en-US" dirty="0"/>
              <a:t>연도별로 중복 데이터를 제거했고</a:t>
            </a:r>
            <a:r>
              <a:rPr lang="en-US" altLang="ko-KR" dirty="0"/>
              <a:t>, API</a:t>
            </a:r>
            <a:r>
              <a:rPr lang="ko-KR" altLang="en-US" dirty="0"/>
              <a:t>나 네이버 검색 등에 정보가 나오지 않는 </a:t>
            </a:r>
            <a:r>
              <a:rPr lang="ko-KR" altLang="en-US" dirty="0" err="1"/>
              <a:t>결측치는</a:t>
            </a:r>
            <a:r>
              <a:rPr lang="ko-KR" altLang="en-US" dirty="0"/>
              <a:t> 제거했습니다</a:t>
            </a:r>
            <a:r>
              <a:rPr lang="en-US" altLang="ko-KR" dirty="0"/>
              <a:t>.,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56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개의 변수를 가지고 상관 관계 분석을 한 결과 </a:t>
            </a:r>
            <a:r>
              <a:rPr lang="en-US" altLang="ko-KR" dirty="0"/>
              <a:t>~~~~~~~~.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3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54390" y="6089963"/>
            <a:ext cx="831960" cy="19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638" tIns="20638" rIns="20638" bIns="20638" anchor="ctr">
            <a:spAutoFit/>
          </a:bodyPr>
          <a:lstStyle>
            <a:lvl1pPr algn="l">
              <a:defRPr sz="1800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  <a:hlinkClick r:id="rId2"/>
              </a:defRPr>
            </a:lvl1pPr>
          </a:lstStyle>
          <a:p>
            <a:r>
              <a:rPr lang="en-US" sz="1000" dirty="0" err="1">
                <a:latin typeface="+mj-lt"/>
                <a:hlinkClick r:id="rId2"/>
              </a:rPr>
              <a:t>Moobiz</a:t>
            </a:r>
            <a:r>
              <a:rPr lang="ko-KR" altLang="en-US" sz="1000" dirty="0">
                <a:latin typeface="+mj-lt"/>
                <a:hlinkClick r:id="rId2"/>
              </a:rPr>
              <a:t> </a:t>
            </a:r>
            <a:r>
              <a:rPr lang="en-US" altLang="ko-KR" sz="1000" dirty="0">
                <a:latin typeface="+mj-lt"/>
                <a:hlinkClick r:id="rId2"/>
              </a:rPr>
              <a:t>Project</a:t>
            </a:r>
            <a:endParaRPr sz="1000" dirty="0">
              <a:latin typeface="+mj-lt"/>
              <a:hlinkClick r:id="rId2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753245" y="6247901"/>
            <a:ext cx="2342504" cy="19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0638" tIns="20638" rIns="20638" bIns="20638" anchor="ctr">
            <a:spAutoFit/>
          </a:bodyPr>
          <a:lstStyle>
            <a:lvl1pPr algn="l">
              <a:defRPr sz="1800">
                <a:solidFill>
                  <a:srgbClr val="2A3538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lang="en-US" sz="1000" dirty="0">
                <a:latin typeface="+mj-lt"/>
              </a:rPr>
              <a:t>Analysis</a:t>
            </a:r>
            <a:r>
              <a:rPr sz="1000" dirty="0">
                <a:latin typeface="+mj-lt"/>
              </a:rPr>
              <a:t> &amp; </a:t>
            </a:r>
            <a:r>
              <a:rPr lang="en-US" sz="1000" dirty="0">
                <a:latin typeface="+mj-lt"/>
              </a:rPr>
              <a:t>Marketing</a:t>
            </a:r>
            <a:r>
              <a:rPr sz="1000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Web Platform</a:t>
            </a:r>
            <a:endParaRPr sz="1000" dirty="0">
              <a:latin typeface="+mj-lt"/>
            </a:endParaRPr>
          </a:p>
        </p:txBody>
      </p:sp>
      <p:pic>
        <p:nvPicPr>
          <p:cNvPr id="3" name="그래픽 2" descr="필름 릴">
            <a:extLst>
              <a:ext uri="{FF2B5EF4-FFF2-40B4-BE49-F238E27FC236}">
                <a16:creationId xmlns:a16="http://schemas.microsoft.com/office/drawing/2014/main" id="{D3D5640C-6684-4F63-B24F-F36136148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431" y="5977777"/>
            <a:ext cx="549133" cy="56272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970462" y="1441278"/>
            <a:ext cx="1001563" cy="1232694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227554" y="1441278"/>
            <a:ext cx="1001563" cy="1232694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503317" y="1441278"/>
            <a:ext cx="1001563" cy="1232694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760409" y="1441278"/>
            <a:ext cx="1001563" cy="1232694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17502" y="1441277"/>
            <a:ext cx="1001563" cy="1232694"/>
          </a:xfrm>
        </p:spPr>
        <p:txBody>
          <a:bodyPr/>
          <a:lstStyle/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970462" y="2999323"/>
            <a:ext cx="1001563" cy="1232694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227554" y="2999323"/>
            <a:ext cx="1001563" cy="1232694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503317" y="2999323"/>
            <a:ext cx="1001563" cy="1232694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760409" y="2999323"/>
            <a:ext cx="1001563" cy="1232694"/>
          </a:xfr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017502" y="2999322"/>
            <a:ext cx="1001563" cy="12326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19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86197" y="476250"/>
            <a:ext cx="8533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86197" y="1619250"/>
            <a:ext cx="8533606" cy="460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821378" y="6540501"/>
            <a:ext cx="258084" cy="2526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75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ransition spd="med"/>
  <p:txStyles>
    <p:titleStyle>
      <a:lvl1pPr marL="0" marR="0" indent="0" algn="l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89" b="0" i="0" u="none" strike="noStrike" cap="all" spc="0" baseline="0">
          <a:ln>
            <a:noFill/>
          </a:ln>
          <a:solidFill>
            <a:srgbClr val="2A3538"/>
          </a:solidFill>
          <a:uFillTx/>
          <a:latin typeface="+mj-lt"/>
          <a:ea typeface="+mj-ea"/>
          <a:cs typeface="+mj-cs"/>
          <a:sym typeface="Bebas"/>
        </a:defRPr>
      </a:lvl1pPr>
      <a:lvl2pPr marL="0" marR="0" indent="92890" algn="l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89" b="0" i="0" u="none" strike="noStrike" cap="all" spc="0" baseline="0">
          <a:ln>
            <a:noFill/>
          </a:ln>
          <a:solidFill>
            <a:srgbClr val="2A3538"/>
          </a:solidFill>
          <a:uFillTx/>
          <a:latin typeface="+mj-lt"/>
          <a:ea typeface="+mj-ea"/>
          <a:cs typeface="+mj-cs"/>
          <a:sym typeface="Bebas"/>
        </a:defRPr>
      </a:lvl2pPr>
      <a:lvl3pPr marL="0" marR="0" indent="185780" algn="l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89" b="0" i="0" u="none" strike="noStrike" cap="all" spc="0" baseline="0">
          <a:ln>
            <a:noFill/>
          </a:ln>
          <a:solidFill>
            <a:srgbClr val="2A3538"/>
          </a:solidFill>
          <a:uFillTx/>
          <a:latin typeface="+mj-lt"/>
          <a:ea typeface="+mj-ea"/>
          <a:cs typeface="+mj-cs"/>
          <a:sym typeface="Bebas"/>
        </a:defRPr>
      </a:lvl3pPr>
      <a:lvl4pPr marL="0" marR="0" indent="278671" algn="l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89" b="0" i="0" u="none" strike="noStrike" cap="all" spc="0" baseline="0">
          <a:ln>
            <a:noFill/>
          </a:ln>
          <a:solidFill>
            <a:srgbClr val="2A3538"/>
          </a:solidFill>
          <a:uFillTx/>
          <a:latin typeface="+mj-lt"/>
          <a:ea typeface="+mj-ea"/>
          <a:cs typeface="+mj-cs"/>
          <a:sym typeface="Bebas"/>
        </a:defRPr>
      </a:lvl4pPr>
      <a:lvl5pPr marL="0" marR="0" indent="371561" algn="l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89" b="0" i="0" u="none" strike="noStrike" cap="all" spc="0" baseline="0">
          <a:ln>
            <a:noFill/>
          </a:ln>
          <a:solidFill>
            <a:srgbClr val="2A3538"/>
          </a:solidFill>
          <a:uFillTx/>
          <a:latin typeface="+mj-lt"/>
          <a:ea typeface="+mj-ea"/>
          <a:cs typeface="+mj-cs"/>
          <a:sym typeface="Bebas"/>
        </a:defRPr>
      </a:lvl5pPr>
      <a:lvl6pPr marL="0" marR="0" indent="464451" algn="l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89" b="0" i="0" u="none" strike="noStrike" cap="all" spc="0" baseline="0">
          <a:ln>
            <a:noFill/>
          </a:ln>
          <a:solidFill>
            <a:srgbClr val="2A3538"/>
          </a:solidFill>
          <a:uFillTx/>
          <a:latin typeface="+mj-lt"/>
          <a:ea typeface="+mj-ea"/>
          <a:cs typeface="+mj-cs"/>
          <a:sym typeface="Bebas"/>
        </a:defRPr>
      </a:lvl6pPr>
      <a:lvl7pPr marL="0" marR="0" indent="557341" algn="l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89" b="0" i="0" u="none" strike="noStrike" cap="all" spc="0" baseline="0">
          <a:ln>
            <a:noFill/>
          </a:ln>
          <a:solidFill>
            <a:srgbClr val="2A3538"/>
          </a:solidFill>
          <a:uFillTx/>
          <a:latin typeface="+mj-lt"/>
          <a:ea typeface="+mj-ea"/>
          <a:cs typeface="+mj-cs"/>
          <a:sym typeface="Bebas"/>
        </a:defRPr>
      </a:lvl7pPr>
      <a:lvl8pPr marL="0" marR="0" indent="650231" algn="l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89" b="0" i="0" u="none" strike="noStrike" cap="all" spc="0" baseline="0">
          <a:ln>
            <a:noFill/>
          </a:ln>
          <a:solidFill>
            <a:srgbClr val="2A3538"/>
          </a:solidFill>
          <a:uFillTx/>
          <a:latin typeface="+mj-lt"/>
          <a:ea typeface="+mj-ea"/>
          <a:cs typeface="+mj-cs"/>
          <a:sym typeface="Bebas"/>
        </a:defRPr>
      </a:lvl8pPr>
      <a:lvl9pPr marL="0" marR="0" indent="743121" algn="l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89" b="0" i="0" u="none" strike="noStrike" cap="all" spc="0" baseline="0">
          <a:ln>
            <a:noFill/>
          </a:ln>
          <a:solidFill>
            <a:srgbClr val="2A3538"/>
          </a:solidFill>
          <a:uFillTx/>
          <a:latin typeface="+mj-lt"/>
          <a:ea typeface="+mj-ea"/>
          <a:cs typeface="+mj-cs"/>
          <a:sym typeface="Bebas"/>
        </a:defRPr>
      </a:lvl9pPr>
    </p:titleStyle>
    <p:bodyStyle>
      <a:lvl1pPr marL="129014" marR="0" indent="-129014" algn="l" defTabSz="335437" latinLnBrk="0">
        <a:lnSpc>
          <a:spcPct val="100000"/>
        </a:lnSpc>
        <a:spcBef>
          <a:spcPts val="2113"/>
        </a:spcBef>
        <a:spcAft>
          <a:spcPts val="0"/>
        </a:spcAft>
        <a:buClrTx/>
        <a:buSzPct val="75000"/>
        <a:buFontTx/>
        <a:buChar char="•"/>
        <a:tabLst/>
        <a:defRPr sz="1056" b="0" i="0" u="none" strike="noStrike" cap="none" spc="0" baseline="0">
          <a:ln>
            <a:noFill/>
          </a:ln>
          <a:solidFill>
            <a:srgbClr val="3F3F3F"/>
          </a:solidFill>
          <a:uFillTx/>
          <a:latin typeface="PT Sans"/>
          <a:ea typeface="PT Sans"/>
          <a:cs typeface="PT Sans"/>
          <a:sym typeface="PT Sans"/>
        </a:defRPr>
      </a:lvl1pPr>
      <a:lvl2pPr marL="387043" marR="0" indent="-129014" algn="l" defTabSz="335437" latinLnBrk="0">
        <a:lnSpc>
          <a:spcPct val="100000"/>
        </a:lnSpc>
        <a:spcBef>
          <a:spcPts val="2113"/>
        </a:spcBef>
        <a:spcAft>
          <a:spcPts val="0"/>
        </a:spcAft>
        <a:buClrTx/>
        <a:buSzPct val="75000"/>
        <a:buFontTx/>
        <a:buChar char="•"/>
        <a:tabLst/>
        <a:defRPr sz="1056" b="0" i="0" u="none" strike="noStrike" cap="none" spc="0" baseline="0">
          <a:ln>
            <a:noFill/>
          </a:ln>
          <a:solidFill>
            <a:srgbClr val="3F3F3F"/>
          </a:solidFill>
          <a:uFillTx/>
          <a:latin typeface="PT Sans"/>
          <a:ea typeface="PT Sans"/>
          <a:cs typeface="PT Sans"/>
          <a:sym typeface="PT Sans"/>
        </a:defRPr>
      </a:lvl2pPr>
      <a:lvl3pPr marL="645070" marR="0" indent="-129014" algn="l" defTabSz="335437" latinLnBrk="0">
        <a:lnSpc>
          <a:spcPct val="100000"/>
        </a:lnSpc>
        <a:spcBef>
          <a:spcPts val="2113"/>
        </a:spcBef>
        <a:spcAft>
          <a:spcPts val="0"/>
        </a:spcAft>
        <a:buClrTx/>
        <a:buSzPct val="75000"/>
        <a:buFontTx/>
        <a:buChar char="•"/>
        <a:tabLst/>
        <a:defRPr sz="1056" b="0" i="0" u="none" strike="noStrike" cap="none" spc="0" baseline="0">
          <a:ln>
            <a:noFill/>
          </a:ln>
          <a:solidFill>
            <a:srgbClr val="3F3F3F"/>
          </a:solidFill>
          <a:uFillTx/>
          <a:latin typeface="PT Sans"/>
          <a:ea typeface="PT Sans"/>
          <a:cs typeface="PT Sans"/>
          <a:sym typeface="PT Sans"/>
        </a:defRPr>
      </a:lvl3pPr>
      <a:lvl4pPr marL="903099" marR="0" indent="-129014" algn="l" defTabSz="335437" latinLnBrk="0">
        <a:lnSpc>
          <a:spcPct val="100000"/>
        </a:lnSpc>
        <a:spcBef>
          <a:spcPts val="2113"/>
        </a:spcBef>
        <a:spcAft>
          <a:spcPts val="0"/>
        </a:spcAft>
        <a:buClrTx/>
        <a:buSzPct val="75000"/>
        <a:buFontTx/>
        <a:buChar char="•"/>
        <a:tabLst/>
        <a:defRPr sz="1056" b="0" i="0" u="none" strike="noStrike" cap="none" spc="0" baseline="0">
          <a:ln>
            <a:noFill/>
          </a:ln>
          <a:solidFill>
            <a:srgbClr val="3F3F3F"/>
          </a:solidFill>
          <a:uFillTx/>
          <a:latin typeface="PT Sans"/>
          <a:ea typeface="PT Sans"/>
          <a:cs typeface="PT Sans"/>
          <a:sym typeface="PT Sans"/>
        </a:defRPr>
      </a:lvl4pPr>
      <a:lvl5pPr marL="1161127" marR="0" indent="-129014" algn="l" defTabSz="335437" latinLnBrk="0">
        <a:lnSpc>
          <a:spcPct val="100000"/>
        </a:lnSpc>
        <a:spcBef>
          <a:spcPts val="2113"/>
        </a:spcBef>
        <a:spcAft>
          <a:spcPts val="0"/>
        </a:spcAft>
        <a:buClrTx/>
        <a:buSzPct val="75000"/>
        <a:buFontTx/>
        <a:buChar char="•"/>
        <a:tabLst/>
        <a:defRPr sz="1056" b="0" i="0" u="none" strike="noStrike" cap="none" spc="0" baseline="0">
          <a:ln>
            <a:noFill/>
          </a:ln>
          <a:solidFill>
            <a:srgbClr val="3F3F3F"/>
          </a:solidFill>
          <a:uFillTx/>
          <a:latin typeface="PT Sans"/>
          <a:ea typeface="PT Sans"/>
          <a:cs typeface="PT Sans"/>
          <a:sym typeface="PT Sans"/>
        </a:defRPr>
      </a:lvl5pPr>
      <a:lvl6pPr marL="1419156" marR="0" indent="-129014" algn="l" defTabSz="335437" latinLnBrk="0">
        <a:lnSpc>
          <a:spcPct val="100000"/>
        </a:lnSpc>
        <a:spcBef>
          <a:spcPts val="2113"/>
        </a:spcBef>
        <a:spcAft>
          <a:spcPts val="0"/>
        </a:spcAft>
        <a:buClrTx/>
        <a:buSzPct val="75000"/>
        <a:buFontTx/>
        <a:buChar char="•"/>
        <a:tabLst/>
        <a:defRPr sz="1056" b="0" i="0" u="none" strike="noStrike" cap="none" spc="0" baseline="0">
          <a:ln>
            <a:noFill/>
          </a:ln>
          <a:solidFill>
            <a:srgbClr val="3F3F3F"/>
          </a:solidFill>
          <a:uFillTx/>
          <a:latin typeface="PT Sans"/>
          <a:ea typeface="PT Sans"/>
          <a:cs typeface="PT Sans"/>
          <a:sym typeface="PT Sans"/>
        </a:defRPr>
      </a:lvl6pPr>
      <a:lvl7pPr marL="1677183" marR="0" indent="-129014" algn="l" defTabSz="335437" latinLnBrk="0">
        <a:lnSpc>
          <a:spcPct val="100000"/>
        </a:lnSpc>
        <a:spcBef>
          <a:spcPts val="2113"/>
        </a:spcBef>
        <a:spcAft>
          <a:spcPts val="0"/>
        </a:spcAft>
        <a:buClrTx/>
        <a:buSzPct val="75000"/>
        <a:buFontTx/>
        <a:buChar char="•"/>
        <a:tabLst/>
        <a:defRPr sz="1056" b="0" i="0" u="none" strike="noStrike" cap="none" spc="0" baseline="0">
          <a:ln>
            <a:noFill/>
          </a:ln>
          <a:solidFill>
            <a:srgbClr val="3F3F3F"/>
          </a:solidFill>
          <a:uFillTx/>
          <a:latin typeface="PT Sans"/>
          <a:ea typeface="PT Sans"/>
          <a:cs typeface="PT Sans"/>
          <a:sym typeface="PT Sans"/>
        </a:defRPr>
      </a:lvl7pPr>
      <a:lvl8pPr marL="1935212" marR="0" indent="-129014" algn="l" defTabSz="335437" latinLnBrk="0">
        <a:lnSpc>
          <a:spcPct val="100000"/>
        </a:lnSpc>
        <a:spcBef>
          <a:spcPts val="2113"/>
        </a:spcBef>
        <a:spcAft>
          <a:spcPts val="0"/>
        </a:spcAft>
        <a:buClrTx/>
        <a:buSzPct val="75000"/>
        <a:buFontTx/>
        <a:buChar char="•"/>
        <a:tabLst/>
        <a:defRPr sz="1056" b="0" i="0" u="none" strike="noStrike" cap="none" spc="0" baseline="0">
          <a:ln>
            <a:noFill/>
          </a:ln>
          <a:solidFill>
            <a:srgbClr val="3F3F3F"/>
          </a:solidFill>
          <a:uFillTx/>
          <a:latin typeface="PT Sans"/>
          <a:ea typeface="PT Sans"/>
          <a:cs typeface="PT Sans"/>
          <a:sym typeface="PT Sans"/>
        </a:defRPr>
      </a:lvl8pPr>
      <a:lvl9pPr marL="2193239" marR="0" indent="-129014" algn="l" defTabSz="335437" latinLnBrk="0">
        <a:lnSpc>
          <a:spcPct val="100000"/>
        </a:lnSpc>
        <a:spcBef>
          <a:spcPts val="2113"/>
        </a:spcBef>
        <a:spcAft>
          <a:spcPts val="0"/>
        </a:spcAft>
        <a:buClrTx/>
        <a:buSzPct val="75000"/>
        <a:buFontTx/>
        <a:buChar char="•"/>
        <a:tabLst/>
        <a:defRPr sz="1056" b="0" i="0" u="none" strike="noStrike" cap="none" spc="0" baseline="0">
          <a:ln>
            <a:noFill/>
          </a:ln>
          <a:solidFill>
            <a:srgbClr val="3F3F3F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ctr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7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92890" algn="ctr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7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85780" algn="ctr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7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78671" algn="ctr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7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71561" algn="ctr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7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64451" algn="ctr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7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57341" algn="ctr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7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50231" algn="ctr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7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743121" algn="ctr" defTabSz="3354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7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24699" y="-1048017"/>
            <a:ext cx="8656602" cy="8656602"/>
          </a:xfrm>
          <a:prstGeom prst="ellipse">
            <a:avLst/>
          </a:prstGeom>
          <a:ln w="736600">
            <a:solidFill>
              <a:srgbClr val="FFFFFF"/>
            </a:solidFill>
            <a:miter lim="400000"/>
          </a:ln>
        </p:spPr>
        <p:txBody>
          <a:bodyPr lIns="20638" tIns="20638" rIns="20638" bIns="20638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300"/>
          </a:p>
        </p:txBody>
      </p:sp>
      <p:sp>
        <p:nvSpPr>
          <p:cNvPr id="49" name="Shape 49"/>
          <p:cNvSpPr/>
          <p:nvPr/>
        </p:nvSpPr>
        <p:spPr>
          <a:xfrm>
            <a:off x="1206681" y="-471195"/>
            <a:ext cx="7492639" cy="749263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638" tIns="20638" rIns="20638" bIns="20638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300"/>
          </a:p>
        </p:txBody>
      </p:sp>
      <p:sp>
        <p:nvSpPr>
          <p:cNvPr id="50" name="Shape 50"/>
          <p:cNvSpPr/>
          <p:nvPr/>
        </p:nvSpPr>
        <p:spPr>
          <a:xfrm>
            <a:off x="3887755" y="1576420"/>
            <a:ext cx="2130490" cy="213049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300"/>
          </a:p>
        </p:txBody>
      </p:sp>
      <p:sp>
        <p:nvSpPr>
          <p:cNvPr id="54" name="Shape 54"/>
          <p:cNvSpPr/>
          <p:nvPr/>
        </p:nvSpPr>
        <p:spPr>
          <a:xfrm>
            <a:off x="3410600" y="3925970"/>
            <a:ext cx="3042501" cy="91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638" tIns="20638" rIns="20638" bIns="20638" anchor="ctr">
            <a:spAutoFit/>
          </a:bodyPr>
          <a:lstStyle>
            <a:lvl1pPr algn="l">
              <a:defRPr sz="140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lvl1pPr>
          </a:lstStyle>
          <a:p>
            <a:r>
              <a:rPr lang="en-US" sz="5689" dirty="0" err="1">
                <a:latin typeface="Aharoni" panose="02010803020104030203" pitchFamily="2" charset="-79"/>
                <a:cs typeface="Aharoni" panose="02010803020104030203" pitchFamily="2" charset="-79"/>
              </a:rPr>
              <a:t>Moobiz</a:t>
            </a:r>
            <a:endParaRPr sz="5689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7" name="Group 57"/>
          <p:cNvGrpSpPr/>
          <p:nvPr/>
        </p:nvGrpSpPr>
        <p:grpSpPr>
          <a:xfrm>
            <a:off x="2449215" y="4843145"/>
            <a:ext cx="5331974" cy="466974"/>
            <a:chOff x="-1860631" y="-17585"/>
            <a:chExt cx="8359283" cy="732104"/>
          </a:xfrm>
        </p:grpSpPr>
        <p:sp>
          <p:nvSpPr>
            <p:cNvPr id="55" name="Shape 55"/>
            <p:cNvSpPr/>
            <p:nvPr/>
          </p:nvSpPr>
          <p:spPr>
            <a:xfrm>
              <a:off x="-1860631" y="-17585"/>
              <a:ext cx="8359283" cy="732104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300" dirty="0"/>
            </a:p>
          </p:txBody>
        </p:sp>
        <p:sp>
          <p:nvSpPr>
            <p:cNvPr id="56" name="Shape 56"/>
            <p:cNvSpPr/>
            <p:nvPr/>
          </p:nvSpPr>
          <p:spPr>
            <a:xfrm>
              <a:off x="-1372261" y="103547"/>
              <a:ext cx="7373532" cy="4996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0638" tIns="20638" rIns="20638" bIns="20638" numCol="1" anchor="ctr">
              <a:spAutoFit/>
            </a:bodyPr>
            <a:lstStyle>
              <a:lvl1pPr>
                <a:spcBef>
                  <a:spcPts val="5900"/>
                </a:spcBef>
                <a:defRPr sz="3000" cap="all">
                  <a:solidFill>
                    <a:srgbClr val="2A3538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r>
                <a:rPr lang="ko-KR" altLang="en-US" sz="18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머신러닝</a:t>
              </a:r>
              <a:r>
                <a:rPr lang="ko-KR" altLang="en-US" sz="1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기반 영화 </a:t>
              </a:r>
              <a:r>
                <a:rPr lang="ko-KR" altLang="en-US" sz="18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흥행율</a:t>
              </a:r>
              <a:r>
                <a:rPr lang="ko-KR" altLang="en-US" sz="1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예측 및 웹 플랫폼 개발</a:t>
              </a:r>
              <a:endParaRPr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82226A8-4E0B-4F49-ABFD-86B20F29A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48" y="1761958"/>
            <a:ext cx="1734663" cy="17346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BC9210-D4CA-4F8C-8DB1-A119C081EBBD}"/>
              </a:ext>
            </a:extLst>
          </p:cNvPr>
          <p:cNvSpPr txBox="1"/>
          <p:nvPr/>
        </p:nvSpPr>
        <p:spPr>
          <a:xfrm>
            <a:off x="7004366" y="1805082"/>
            <a:ext cx="22062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25500"/>
            <a:r>
              <a:rPr lang="ko-KR" altLang="en-US" sz="1200" b="1" dirty="0">
                <a:latin typeface="+mn-ea"/>
                <a:ea typeface="+mn-ea"/>
              </a:rPr>
              <a:t>영화 등급 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</a:p>
          <a:p>
            <a:pPr algn="l" defTabSz="825500"/>
            <a:r>
              <a:rPr lang="ko-KR" altLang="en-US" sz="1000" dirty="0">
                <a:latin typeface="+mn-ea"/>
                <a:ea typeface="+mn-ea"/>
              </a:rPr>
              <a:t>전체 관람가</a:t>
            </a:r>
            <a:r>
              <a:rPr lang="en-US" altLang="ko-KR" sz="1000" dirty="0">
                <a:latin typeface="+mn-ea"/>
                <a:ea typeface="+mn-ea"/>
              </a:rPr>
              <a:t>(0), </a:t>
            </a:r>
          </a:p>
          <a:p>
            <a:pPr algn="l" defTabSz="825500"/>
            <a:r>
              <a:rPr lang="en-US" altLang="ko-KR" sz="1000" dirty="0">
                <a:latin typeface="+mn-ea"/>
                <a:ea typeface="+mn-ea"/>
              </a:rPr>
              <a:t>12</a:t>
            </a:r>
            <a:r>
              <a:rPr lang="ko-KR" altLang="en-US" sz="1000" dirty="0">
                <a:latin typeface="+mn-ea"/>
                <a:ea typeface="+mn-ea"/>
              </a:rPr>
              <a:t>세 이상 관람가</a:t>
            </a:r>
            <a:r>
              <a:rPr lang="en-US" altLang="ko-KR" sz="1000" dirty="0">
                <a:latin typeface="+mn-ea"/>
                <a:ea typeface="+mn-ea"/>
              </a:rPr>
              <a:t>(1), </a:t>
            </a:r>
          </a:p>
          <a:p>
            <a:pPr algn="l" defTabSz="825500"/>
            <a:r>
              <a:rPr lang="en-US" altLang="ko-KR" sz="1000" dirty="0">
                <a:latin typeface="+mn-ea"/>
                <a:ea typeface="+mn-ea"/>
              </a:rPr>
              <a:t>15</a:t>
            </a:r>
            <a:r>
              <a:rPr lang="ko-KR" altLang="en-US" sz="1000" dirty="0">
                <a:latin typeface="+mn-ea"/>
                <a:ea typeface="+mn-ea"/>
              </a:rPr>
              <a:t>세 이상 관람가</a:t>
            </a:r>
            <a:r>
              <a:rPr lang="en-US" altLang="ko-KR" sz="1000" dirty="0">
                <a:latin typeface="+mn-ea"/>
                <a:ea typeface="+mn-ea"/>
              </a:rPr>
              <a:t>(2), </a:t>
            </a:r>
          </a:p>
          <a:p>
            <a:pPr algn="l" defTabSz="825500"/>
            <a:r>
              <a:rPr lang="ko-KR" altLang="en-US" sz="1000" dirty="0">
                <a:latin typeface="+mn-ea"/>
                <a:ea typeface="+mn-ea"/>
              </a:rPr>
              <a:t>청소년 관람불가</a:t>
            </a:r>
            <a:r>
              <a:rPr lang="en-US" altLang="ko-KR" sz="1000" dirty="0">
                <a:latin typeface="+mn-ea"/>
                <a:ea typeface="+mn-ea"/>
              </a:rPr>
              <a:t>(3)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944B2-B779-4E61-BDA4-E8DCA086D3E4}"/>
              </a:ext>
            </a:extLst>
          </p:cNvPr>
          <p:cNvSpPr txBox="1"/>
          <p:nvPr/>
        </p:nvSpPr>
        <p:spPr>
          <a:xfrm>
            <a:off x="7004366" y="3061452"/>
            <a:ext cx="22062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25500"/>
            <a:r>
              <a:rPr lang="ko-KR" altLang="en-US" sz="1200" b="1" dirty="0">
                <a:latin typeface="+mn-ea"/>
                <a:ea typeface="+mn-ea"/>
              </a:rPr>
              <a:t>국적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endParaRPr lang="en-US" altLang="ko-KR" sz="1000" dirty="0">
              <a:latin typeface="+mn-ea"/>
              <a:ea typeface="+mn-ea"/>
            </a:endParaRPr>
          </a:p>
          <a:p>
            <a:pPr algn="l" defTabSz="825500"/>
            <a:r>
              <a:rPr lang="ko-KR" altLang="en-US" sz="1000" dirty="0">
                <a:latin typeface="+mn-ea"/>
                <a:ea typeface="+mn-ea"/>
              </a:rPr>
              <a:t>한국</a:t>
            </a:r>
            <a:r>
              <a:rPr lang="en-US" altLang="ko-KR" sz="1000" dirty="0">
                <a:latin typeface="+mn-ea"/>
                <a:ea typeface="+mn-ea"/>
              </a:rPr>
              <a:t>(0), </a:t>
            </a:r>
            <a:r>
              <a:rPr lang="ko-KR" altLang="en-US" sz="1000" dirty="0">
                <a:latin typeface="+mn-ea"/>
                <a:ea typeface="+mn-ea"/>
              </a:rPr>
              <a:t>미국</a:t>
            </a:r>
            <a:r>
              <a:rPr lang="en-US" altLang="ko-KR" sz="1000" dirty="0">
                <a:latin typeface="+mn-ea"/>
                <a:ea typeface="+mn-ea"/>
              </a:rPr>
              <a:t>(1), </a:t>
            </a:r>
            <a:r>
              <a:rPr lang="ko-KR" altLang="en-US" sz="1000" dirty="0">
                <a:latin typeface="+mn-ea"/>
                <a:ea typeface="+mn-ea"/>
              </a:rPr>
              <a:t>기타</a:t>
            </a:r>
            <a:r>
              <a:rPr lang="en-US" altLang="ko-KR" sz="1000" dirty="0">
                <a:latin typeface="+mn-ea"/>
                <a:ea typeface="+mn-ea"/>
              </a:rPr>
              <a:t>(2) 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337AF-3C7F-4319-8858-DB898C60D2E6}"/>
              </a:ext>
            </a:extLst>
          </p:cNvPr>
          <p:cNvSpPr txBox="1"/>
          <p:nvPr/>
        </p:nvSpPr>
        <p:spPr>
          <a:xfrm>
            <a:off x="1275303" y="4688409"/>
            <a:ext cx="1576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25500"/>
            <a:r>
              <a:rPr lang="ko-KR" altLang="en-US" sz="1200" b="1" dirty="0">
                <a:latin typeface="+mn-ea"/>
                <a:ea typeface="+mn-ea"/>
              </a:rPr>
              <a:t>개봉일 순위</a:t>
            </a:r>
            <a:endParaRPr lang="en-US" altLang="ko-KR" sz="1200" b="1" dirty="0">
              <a:latin typeface="+mn-ea"/>
              <a:ea typeface="+mn-ea"/>
            </a:endParaRPr>
          </a:p>
          <a:p>
            <a:pPr algn="l" defTabSz="825500"/>
            <a:r>
              <a:rPr lang="ko-KR" altLang="en-US" sz="1000" dirty="0">
                <a:latin typeface="+mn-ea"/>
                <a:ea typeface="+mn-ea"/>
              </a:rPr>
              <a:t>개봉일 당일  최종 순위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E3384-DAA3-4C49-9251-0B1A4FFB8689}"/>
              </a:ext>
            </a:extLst>
          </p:cNvPr>
          <p:cNvSpPr txBox="1"/>
          <p:nvPr/>
        </p:nvSpPr>
        <p:spPr>
          <a:xfrm>
            <a:off x="1275303" y="2367145"/>
            <a:ext cx="1696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25500"/>
            <a:r>
              <a:rPr lang="ko-KR" altLang="en-US" sz="1200" b="1" dirty="0">
                <a:latin typeface="+mn-ea"/>
                <a:ea typeface="+mn-ea"/>
              </a:rPr>
              <a:t>개봉일 관객수 </a:t>
            </a:r>
            <a:endParaRPr lang="en-US" altLang="ko-KR" sz="1200" b="1" dirty="0">
              <a:latin typeface="+mn-ea"/>
              <a:ea typeface="+mn-ea"/>
            </a:endParaRPr>
          </a:p>
          <a:p>
            <a:pPr algn="l" defTabSz="825500"/>
            <a:r>
              <a:rPr lang="ko-KR" altLang="en-US" sz="1000" dirty="0">
                <a:latin typeface="+mn-ea"/>
                <a:ea typeface="+mn-ea"/>
              </a:rPr>
              <a:t>개봉일 당일  최종 관객수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0EB4-5B90-43FC-855D-6559D8908324}"/>
              </a:ext>
            </a:extLst>
          </p:cNvPr>
          <p:cNvSpPr txBox="1"/>
          <p:nvPr/>
        </p:nvSpPr>
        <p:spPr>
          <a:xfrm>
            <a:off x="1275303" y="3397012"/>
            <a:ext cx="1501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25500"/>
            <a:r>
              <a:rPr lang="ko-KR" altLang="en-US" sz="1200" b="1" dirty="0">
                <a:latin typeface="+mn-ea"/>
                <a:ea typeface="+mn-ea"/>
              </a:rPr>
              <a:t>상영 횟수</a:t>
            </a:r>
            <a:endParaRPr lang="en-US" altLang="ko-KR" sz="1200" b="1" dirty="0">
              <a:latin typeface="+mn-ea"/>
              <a:ea typeface="+mn-ea"/>
            </a:endParaRPr>
          </a:p>
          <a:p>
            <a:pPr algn="l" defTabSz="825500"/>
            <a:r>
              <a:rPr lang="ko-KR" altLang="en-US" sz="1000" dirty="0">
                <a:latin typeface="+mn-ea"/>
                <a:ea typeface="+mn-ea"/>
              </a:rPr>
              <a:t>개봉일 당일 상영 횟수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49393-4DF0-4C0F-B9AA-97F8EF0AFF2F}"/>
              </a:ext>
            </a:extLst>
          </p:cNvPr>
          <p:cNvSpPr txBox="1"/>
          <p:nvPr/>
        </p:nvSpPr>
        <p:spPr>
          <a:xfrm>
            <a:off x="7004366" y="4029637"/>
            <a:ext cx="2271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25500"/>
            <a:r>
              <a:rPr lang="ko-KR" altLang="en-US" sz="1200" b="1" dirty="0">
                <a:latin typeface="+mn-ea"/>
                <a:ea typeface="+mn-ea"/>
              </a:rPr>
              <a:t>개봉 시기</a:t>
            </a:r>
            <a:endParaRPr lang="en-US" altLang="ko-KR" sz="1200" b="1" dirty="0">
              <a:latin typeface="+mn-ea"/>
              <a:ea typeface="+mn-ea"/>
            </a:endParaRPr>
          </a:p>
          <a:p>
            <a:pPr algn="l" defTabSz="825500"/>
            <a:r>
              <a:rPr lang="ko-KR" altLang="en-US" sz="1000" dirty="0">
                <a:latin typeface="+mn-ea"/>
                <a:ea typeface="+mn-ea"/>
              </a:rPr>
              <a:t>성수기</a:t>
            </a:r>
            <a:r>
              <a:rPr lang="en-US" altLang="ko-KR" sz="1000" dirty="0">
                <a:latin typeface="+mn-ea"/>
                <a:ea typeface="+mn-ea"/>
              </a:rPr>
              <a:t>(0), </a:t>
            </a:r>
            <a:r>
              <a:rPr lang="ko-KR" altLang="en-US" sz="1000" dirty="0" err="1">
                <a:latin typeface="+mn-ea"/>
                <a:ea typeface="+mn-ea"/>
              </a:rPr>
              <a:t>비성수기</a:t>
            </a:r>
            <a:r>
              <a:rPr lang="en-US" altLang="ko-KR" sz="1000" dirty="0">
                <a:latin typeface="+mn-ea"/>
                <a:ea typeface="+mn-ea"/>
              </a:rPr>
              <a:t>(1)</a:t>
            </a:r>
          </a:p>
          <a:p>
            <a:pPr algn="l" defTabSz="825500"/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8" name="Oval 99">
            <a:extLst>
              <a:ext uri="{FF2B5EF4-FFF2-40B4-BE49-F238E27FC236}">
                <a16:creationId xmlns:a16="http://schemas.microsoft.com/office/drawing/2014/main" id="{351753B9-80F7-4CF1-B97E-C3380703469B}"/>
              </a:ext>
            </a:extLst>
          </p:cNvPr>
          <p:cNvSpPr/>
          <p:nvPr/>
        </p:nvSpPr>
        <p:spPr>
          <a:xfrm>
            <a:off x="6240504" y="1819933"/>
            <a:ext cx="631984" cy="631984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4">
              <a:latin typeface="+mn-ea"/>
            </a:endParaRPr>
          </a:p>
        </p:txBody>
      </p:sp>
      <p:sp>
        <p:nvSpPr>
          <p:cNvPr id="9" name="Oval 100">
            <a:extLst>
              <a:ext uri="{FF2B5EF4-FFF2-40B4-BE49-F238E27FC236}">
                <a16:creationId xmlns:a16="http://schemas.microsoft.com/office/drawing/2014/main" id="{E4DFC3C3-C447-4CC8-BF30-6B3FC6B1A033}"/>
              </a:ext>
            </a:extLst>
          </p:cNvPr>
          <p:cNvSpPr/>
          <p:nvPr/>
        </p:nvSpPr>
        <p:spPr>
          <a:xfrm>
            <a:off x="6240504" y="2949812"/>
            <a:ext cx="631984" cy="631984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4">
              <a:latin typeface="+mn-ea"/>
            </a:endParaRPr>
          </a:p>
        </p:txBody>
      </p:sp>
      <p:sp>
        <p:nvSpPr>
          <p:cNvPr id="10" name="Oval 101">
            <a:extLst>
              <a:ext uri="{FF2B5EF4-FFF2-40B4-BE49-F238E27FC236}">
                <a16:creationId xmlns:a16="http://schemas.microsoft.com/office/drawing/2014/main" id="{F01C5FF9-0FA8-43F0-8A72-C915873BAC2A}"/>
              </a:ext>
            </a:extLst>
          </p:cNvPr>
          <p:cNvSpPr/>
          <p:nvPr/>
        </p:nvSpPr>
        <p:spPr>
          <a:xfrm>
            <a:off x="6240504" y="3909742"/>
            <a:ext cx="631984" cy="631984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4">
              <a:latin typeface="+mn-ea"/>
            </a:endParaRPr>
          </a:p>
        </p:txBody>
      </p:sp>
      <p:sp>
        <p:nvSpPr>
          <p:cNvPr id="11" name="Oval 102">
            <a:extLst>
              <a:ext uri="{FF2B5EF4-FFF2-40B4-BE49-F238E27FC236}">
                <a16:creationId xmlns:a16="http://schemas.microsoft.com/office/drawing/2014/main" id="{BA11ED27-D445-4458-BC25-AE2052E7ABE6}"/>
              </a:ext>
            </a:extLst>
          </p:cNvPr>
          <p:cNvSpPr/>
          <p:nvPr/>
        </p:nvSpPr>
        <p:spPr>
          <a:xfrm>
            <a:off x="3033514" y="2296467"/>
            <a:ext cx="631984" cy="631984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4">
              <a:latin typeface="+mn-ea"/>
            </a:endParaRPr>
          </a:p>
        </p:txBody>
      </p:sp>
      <p:sp>
        <p:nvSpPr>
          <p:cNvPr id="12" name="Oval 103">
            <a:extLst>
              <a:ext uri="{FF2B5EF4-FFF2-40B4-BE49-F238E27FC236}">
                <a16:creationId xmlns:a16="http://schemas.microsoft.com/office/drawing/2014/main" id="{4BB75C44-5425-4AE0-ACE5-0888EFDEF8E5}"/>
              </a:ext>
            </a:extLst>
          </p:cNvPr>
          <p:cNvSpPr/>
          <p:nvPr/>
        </p:nvSpPr>
        <p:spPr>
          <a:xfrm>
            <a:off x="3033514" y="3408151"/>
            <a:ext cx="631984" cy="631984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4">
              <a:latin typeface="+mn-ea"/>
            </a:endParaRPr>
          </a:p>
        </p:txBody>
      </p:sp>
      <p:sp>
        <p:nvSpPr>
          <p:cNvPr id="13" name="Oval 104">
            <a:extLst>
              <a:ext uri="{FF2B5EF4-FFF2-40B4-BE49-F238E27FC236}">
                <a16:creationId xmlns:a16="http://schemas.microsoft.com/office/drawing/2014/main" id="{9642ED0B-C016-40E6-8570-178C82DAD0EF}"/>
              </a:ext>
            </a:extLst>
          </p:cNvPr>
          <p:cNvSpPr/>
          <p:nvPr/>
        </p:nvSpPr>
        <p:spPr>
          <a:xfrm>
            <a:off x="3033514" y="4542830"/>
            <a:ext cx="631984" cy="631984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4">
              <a:latin typeface="+mn-ea"/>
            </a:endParaRPr>
          </a:p>
        </p:txBody>
      </p:sp>
      <p:grpSp>
        <p:nvGrpSpPr>
          <p:cNvPr id="14" name="Group 105">
            <a:extLst>
              <a:ext uri="{FF2B5EF4-FFF2-40B4-BE49-F238E27FC236}">
                <a16:creationId xmlns:a16="http://schemas.microsoft.com/office/drawing/2014/main" id="{17624489-8DF2-473B-9E12-9883C334F047}"/>
              </a:ext>
            </a:extLst>
          </p:cNvPr>
          <p:cNvGrpSpPr/>
          <p:nvPr/>
        </p:nvGrpSpPr>
        <p:grpSpPr>
          <a:xfrm>
            <a:off x="4285554" y="3051611"/>
            <a:ext cx="1356452" cy="1356452"/>
            <a:chOff x="3807530" y="2946763"/>
            <a:chExt cx="1512168" cy="1512168"/>
          </a:xfrm>
        </p:grpSpPr>
        <p:sp>
          <p:nvSpPr>
            <p:cNvPr id="15" name="Oval 106">
              <a:extLst>
                <a:ext uri="{FF2B5EF4-FFF2-40B4-BE49-F238E27FC236}">
                  <a16:creationId xmlns:a16="http://schemas.microsoft.com/office/drawing/2014/main" id="{469D5D28-0809-465A-96FF-A5266C70CD12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94" dirty="0">
                <a:latin typeface="+mn-ea"/>
              </a:endParaRPr>
            </a:p>
          </p:txBody>
        </p:sp>
        <p:sp>
          <p:nvSpPr>
            <p:cNvPr id="16" name="Oval 107">
              <a:extLst>
                <a:ext uri="{FF2B5EF4-FFF2-40B4-BE49-F238E27FC236}">
                  <a16:creationId xmlns:a16="http://schemas.microsoft.com/office/drawing/2014/main" id="{9CF69B73-3F70-4A8C-9043-065B394F1F9E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94">
                <a:latin typeface="+mn-ea"/>
              </a:endParaRPr>
            </a:p>
          </p:txBody>
        </p:sp>
      </p:grpSp>
      <p:cxnSp>
        <p:nvCxnSpPr>
          <p:cNvPr id="17" name="Straight Connector 108">
            <a:extLst>
              <a:ext uri="{FF2B5EF4-FFF2-40B4-BE49-F238E27FC236}">
                <a16:creationId xmlns:a16="http://schemas.microsoft.com/office/drawing/2014/main" id="{F3B92277-287E-49F4-B357-56DFC5BEA091}"/>
              </a:ext>
            </a:extLst>
          </p:cNvPr>
          <p:cNvCxnSpPr>
            <a:cxnSpLocks/>
            <a:stCxn id="11" idx="6"/>
            <a:endCxn id="16" idx="1"/>
          </p:cNvCxnSpPr>
          <p:nvPr/>
        </p:nvCxnSpPr>
        <p:spPr>
          <a:xfrm>
            <a:off x="3665498" y="2612460"/>
            <a:ext cx="818704" cy="6377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09">
            <a:extLst>
              <a:ext uri="{FF2B5EF4-FFF2-40B4-BE49-F238E27FC236}">
                <a16:creationId xmlns:a16="http://schemas.microsoft.com/office/drawing/2014/main" id="{1397D7E8-C631-48CB-828A-24F3A74634D4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3665498" y="3724141"/>
            <a:ext cx="620056" cy="569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10">
            <a:extLst>
              <a:ext uri="{FF2B5EF4-FFF2-40B4-BE49-F238E27FC236}">
                <a16:creationId xmlns:a16="http://schemas.microsoft.com/office/drawing/2014/main" id="{2B514D78-88EC-4947-9185-C95BE3B81A8C}"/>
              </a:ext>
            </a:extLst>
          </p:cNvPr>
          <p:cNvCxnSpPr>
            <a:cxnSpLocks/>
            <a:stCxn id="13" idx="6"/>
            <a:endCxn id="16" idx="3"/>
          </p:cNvCxnSpPr>
          <p:nvPr/>
        </p:nvCxnSpPr>
        <p:spPr>
          <a:xfrm flipV="1">
            <a:off x="3665498" y="4209413"/>
            <a:ext cx="818704" cy="64940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11">
            <a:extLst>
              <a:ext uri="{FF2B5EF4-FFF2-40B4-BE49-F238E27FC236}">
                <a16:creationId xmlns:a16="http://schemas.microsoft.com/office/drawing/2014/main" id="{82DEA8F9-D841-4BC2-B054-8A4BB24C5694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5614169" y="3924148"/>
            <a:ext cx="626335" cy="3015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12">
            <a:extLst>
              <a:ext uri="{FF2B5EF4-FFF2-40B4-BE49-F238E27FC236}">
                <a16:creationId xmlns:a16="http://schemas.microsoft.com/office/drawing/2014/main" id="{27AB5CD1-78C2-4694-B922-817BCA644E4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614169" y="3265804"/>
            <a:ext cx="626335" cy="28412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13">
            <a:extLst>
              <a:ext uri="{FF2B5EF4-FFF2-40B4-BE49-F238E27FC236}">
                <a16:creationId xmlns:a16="http://schemas.microsoft.com/office/drawing/2014/main" id="{806029C6-70DD-4ACE-ABA7-7EDB08D06FC9}"/>
              </a:ext>
            </a:extLst>
          </p:cNvPr>
          <p:cNvCxnSpPr>
            <a:cxnSpLocks/>
            <a:stCxn id="8" idx="2"/>
            <a:endCxn id="16" idx="7"/>
          </p:cNvCxnSpPr>
          <p:nvPr/>
        </p:nvCxnSpPr>
        <p:spPr>
          <a:xfrm flipH="1">
            <a:off x="5443358" y="2135925"/>
            <a:ext cx="797146" cy="11143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78DB30-9DFC-4A35-89D0-FE0D94C183C9}"/>
              </a:ext>
            </a:extLst>
          </p:cNvPr>
          <p:cNvSpPr txBox="1"/>
          <p:nvPr/>
        </p:nvSpPr>
        <p:spPr>
          <a:xfrm>
            <a:off x="4394977" y="3611453"/>
            <a:ext cx="1162672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38" b="1">
                <a:solidFill>
                  <a:schemeClr val="bg1"/>
                </a:solidFill>
                <a:latin typeface="+mn-ea"/>
                <a:ea typeface="+mn-ea"/>
                <a:cs typeface="Calibri" pitchFamily="34" charset="0"/>
              </a:rPr>
              <a:t>영화 속성</a:t>
            </a:r>
            <a:endParaRPr lang="ko-KR" altLang="en-US" sz="1138" b="1" dirty="0">
              <a:solidFill>
                <a:schemeClr val="bg1"/>
              </a:solidFill>
              <a:latin typeface="+mn-ea"/>
              <a:ea typeface="+mn-ea"/>
              <a:cs typeface="Calibri" pitchFamily="34" charset="0"/>
            </a:endParaRPr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20210C98-E091-4B23-AB4C-4967656216C6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CBE6BC3D-F8EB-49B8-84FB-D03E96021B25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>
                <a:latin typeface="+mj-ea"/>
                <a:ea typeface="+mj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B67E3B-F892-4014-AF8E-15247767B5F6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2 - 3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변수 소개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(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영화 속성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)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cxnSp>
        <p:nvCxnSpPr>
          <p:cNvPr id="39" name="Straight Connector 111">
            <a:extLst>
              <a:ext uri="{FF2B5EF4-FFF2-40B4-BE49-F238E27FC236}">
                <a16:creationId xmlns:a16="http://schemas.microsoft.com/office/drawing/2014/main" id="{C91BAE9C-0BF3-4074-A3A5-ACD00D501BE1}"/>
              </a:ext>
            </a:extLst>
          </p:cNvPr>
          <p:cNvCxnSpPr>
            <a:cxnSpLocks/>
            <a:stCxn id="47" idx="2"/>
            <a:endCxn id="16" idx="5"/>
          </p:cNvCxnSpPr>
          <p:nvPr/>
        </p:nvCxnSpPr>
        <p:spPr>
          <a:xfrm flipH="1" flipV="1">
            <a:off x="5443358" y="4209415"/>
            <a:ext cx="806475" cy="105519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99">
            <a:extLst>
              <a:ext uri="{FF2B5EF4-FFF2-40B4-BE49-F238E27FC236}">
                <a16:creationId xmlns:a16="http://schemas.microsoft.com/office/drawing/2014/main" id="{4C3B2AE1-B500-47DA-ADD0-FF0C17E0DF22}"/>
              </a:ext>
            </a:extLst>
          </p:cNvPr>
          <p:cNvSpPr/>
          <p:nvPr/>
        </p:nvSpPr>
        <p:spPr>
          <a:xfrm>
            <a:off x="6249833" y="4948618"/>
            <a:ext cx="631984" cy="631984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4"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CABBC30-A416-4BD6-9CBA-00E94495336A}"/>
              </a:ext>
            </a:extLst>
          </p:cNvPr>
          <p:cNvSpPr/>
          <p:nvPr/>
        </p:nvSpPr>
        <p:spPr>
          <a:xfrm>
            <a:off x="7004366" y="5053885"/>
            <a:ext cx="19104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5500"/>
            <a:r>
              <a:rPr lang="ko-KR" altLang="en-US" sz="1200" b="1" dirty="0">
                <a:latin typeface="+mn-ea"/>
                <a:ea typeface="+mn-ea"/>
              </a:rPr>
              <a:t>계절</a:t>
            </a:r>
            <a:endParaRPr lang="en-US" altLang="ko-KR" sz="1000" b="1" dirty="0">
              <a:latin typeface="+mn-ea"/>
              <a:ea typeface="+mn-ea"/>
            </a:endParaRPr>
          </a:p>
          <a:p>
            <a:pPr algn="l" defTabSz="825500"/>
            <a:r>
              <a:rPr lang="ko-KR" altLang="en-US" sz="1000" dirty="0">
                <a:latin typeface="+mn-ea"/>
                <a:ea typeface="+mn-ea"/>
              </a:rPr>
              <a:t>봄</a:t>
            </a:r>
            <a:r>
              <a:rPr lang="en-US" altLang="ko-KR" sz="1000" dirty="0">
                <a:latin typeface="+mn-ea"/>
                <a:ea typeface="+mn-ea"/>
              </a:rPr>
              <a:t>(0), </a:t>
            </a:r>
            <a:r>
              <a:rPr lang="ko-KR" altLang="en-US" sz="1000" dirty="0">
                <a:latin typeface="+mn-ea"/>
                <a:ea typeface="+mn-ea"/>
              </a:rPr>
              <a:t>여름</a:t>
            </a:r>
            <a:r>
              <a:rPr lang="en-US" altLang="ko-KR" sz="1000" dirty="0">
                <a:latin typeface="+mn-ea"/>
                <a:ea typeface="+mn-ea"/>
              </a:rPr>
              <a:t>(1), </a:t>
            </a:r>
            <a:r>
              <a:rPr lang="ko-KR" altLang="en-US" sz="1000" dirty="0">
                <a:latin typeface="+mn-ea"/>
                <a:ea typeface="+mn-ea"/>
              </a:rPr>
              <a:t>가을</a:t>
            </a:r>
            <a:r>
              <a:rPr lang="en-US" altLang="ko-KR" sz="1000" dirty="0">
                <a:latin typeface="+mn-ea"/>
                <a:ea typeface="+mn-ea"/>
              </a:rPr>
              <a:t>(2), </a:t>
            </a:r>
            <a:r>
              <a:rPr lang="ko-KR" altLang="en-US" sz="1000" dirty="0">
                <a:latin typeface="+mn-ea"/>
                <a:ea typeface="+mn-ea"/>
              </a:rPr>
              <a:t>겨울</a:t>
            </a:r>
            <a:r>
              <a:rPr lang="en-US" altLang="ko-KR" sz="1000" dirty="0">
                <a:latin typeface="+mn-ea"/>
                <a:ea typeface="+mn-ea"/>
              </a:rPr>
              <a:t>(3)</a:t>
            </a:r>
            <a:endParaRPr lang="ko-KR" altLang="en-US" sz="1000" dirty="0">
              <a:latin typeface="+mn-ea"/>
              <a:ea typeface="+mn-ea"/>
            </a:endParaRPr>
          </a:p>
        </p:txBody>
      </p:sp>
      <p:pic>
        <p:nvPicPr>
          <p:cNvPr id="52" name="그래픽 51" descr="사용자">
            <a:extLst>
              <a:ext uri="{FF2B5EF4-FFF2-40B4-BE49-F238E27FC236}">
                <a16:creationId xmlns:a16="http://schemas.microsoft.com/office/drawing/2014/main" id="{B52D6FC7-0650-4569-8F01-D3994F88D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6896" y="2402735"/>
            <a:ext cx="419670" cy="419670"/>
          </a:xfrm>
          <a:prstGeom prst="rect">
            <a:avLst/>
          </a:prstGeom>
        </p:spPr>
      </p:pic>
      <p:pic>
        <p:nvPicPr>
          <p:cNvPr id="54" name="그래픽 53" descr="극장">
            <a:extLst>
              <a:ext uri="{FF2B5EF4-FFF2-40B4-BE49-F238E27FC236}">
                <a16:creationId xmlns:a16="http://schemas.microsoft.com/office/drawing/2014/main" id="{F37D0F04-5435-4A3A-8C04-02B9BC6A84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3648" y="3532570"/>
            <a:ext cx="394529" cy="394529"/>
          </a:xfrm>
          <a:prstGeom prst="rect">
            <a:avLst/>
          </a:prstGeom>
        </p:spPr>
      </p:pic>
      <p:pic>
        <p:nvPicPr>
          <p:cNvPr id="56" name="그래픽 55" descr="연단">
            <a:extLst>
              <a:ext uri="{FF2B5EF4-FFF2-40B4-BE49-F238E27FC236}">
                <a16:creationId xmlns:a16="http://schemas.microsoft.com/office/drawing/2014/main" id="{1E615F44-9505-4BD2-BC7C-E18478AA8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8506" y="4624497"/>
            <a:ext cx="447243" cy="447243"/>
          </a:xfrm>
          <a:prstGeom prst="rect">
            <a:avLst/>
          </a:prstGeom>
        </p:spPr>
      </p:pic>
      <p:pic>
        <p:nvPicPr>
          <p:cNvPr id="58" name="그래픽 57" descr="경고">
            <a:extLst>
              <a:ext uri="{FF2B5EF4-FFF2-40B4-BE49-F238E27FC236}">
                <a16:creationId xmlns:a16="http://schemas.microsoft.com/office/drawing/2014/main" id="{46047D35-152A-4C1D-AE61-592075F2E4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54921" y="1924993"/>
            <a:ext cx="388252" cy="388252"/>
          </a:xfrm>
          <a:prstGeom prst="rect">
            <a:avLst/>
          </a:prstGeom>
        </p:spPr>
      </p:pic>
      <p:pic>
        <p:nvPicPr>
          <p:cNvPr id="60" name="그래픽 59" descr="지구본 유럽-아프리카">
            <a:extLst>
              <a:ext uri="{FF2B5EF4-FFF2-40B4-BE49-F238E27FC236}">
                <a16:creationId xmlns:a16="http://schemas.microsoft.com/office/drawing/2014/main" id="{B62C9F13-C29B-4B3E-BD0D-023359264E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2578" y="3060000"/>
            <a:ext cx="423501" cy="423501"/>
          </a:xfrm>
          <a:prstGeom prst="rect">
            <a:avLst/>
          </a:prstGeom>
        </p:spPr>
      </p:pic>
      <p:pic>
        <p:nvPicPr>
          <p:cNvPr id="62" name="그래픽 61" descr="일부 흐림">
            <a:extLst>
              <a:ext uri="{FF2B5EF4-FFF2-40B4-BE49-F238E27FC236}">
                <a16:creationId xmlns:a16="http://schemas.microsoft.com/office/drawing/2014/main" id="{B1DFF3CA-1509-4FA1-AFEA-CD23D19E830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67620" y="5050567"/>
            <a:ext cx="394529" cy="39452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87DC64C-CE0F-4AA3-9A9F-DE2042D5FA6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367619" y="4033538"/>
            <a:ext cx="375554" cy="36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195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A611674-AC2F-4C7D-8720-041979E518FF}"/>
              </a:ext>
            </a:extLst>
          </p:cNvPr>
          <p:cNvGrpSpPr/>
          <p:nvPr/>
        </p:nvGrpSpPr>
        <p:grpSpPr>
          <a:xfrm>
            <a:off x="4029075" y="2628395"/>
            <a:ext cx="1594588" cy="2811042"/>
            <a:chOff x="4953000" y="1780670"/>
            <a:chExt cx="1594588" cy="2811042"/>
          </a:xfrm>
        </p:grpSpPr>
        <p:grpSp>
          <p:nvGrpSpPr>
            <p:cNvPr id="4" name="Group 364">
              <a:extLst>
                <a:ext uri="{FF2B5EF4-FFF2-40B4-BE49-F238E27FC236}">
                  <a16:creationId xmlns:a16="http://schemas.microsoft.com/office/drawing/2014/main" id="{6B30758D-8F97-4DEE-A564-6391501876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53000" y="1780670"/>
              <a:ext cx="1594588" cy="2811042"/>
              <a:chOff x="0" y="0"/>
              <a:chExt cx="4526390" cy="7979412"/>
            </a:xfrm>
          </p:grpSpPr>
          <p:grpSp>
            <p:nvGrpSpPr>
              <p:cNvPr id="8" name="Group 359">
                <a:extLst>
                  <a:ext uri="{FF2B5EF4-FFF2-40B4-BE49-F238E27FC236}">
                    <a16:creationId xmlns:a16="http://schemas.microsoft.com/office/drawing/2014/main" id="{BAAC543D-5D27-4443-A16A-F06A115727F8}"/>
                  </a:ext>
                </a:extLst>
              </p:cNvPr>
              <p:cNvGrpSpPr/>
              <p:nvPr/>
            </p:nvGrpSpPr>
            <p:grpSpPr>
              <a:xfrm>
                <a:off x="316265" y="0"/>
                <a:ext cx="3893860" cy="3893860"/>
                <a:chOff x="0" y="0"/>
                <a:chExt cx="3893858" cy="3893858"/>
              </a:xfrm>
            </p:grpSpPr>
            <p:graphicFrame>
              <p:nvGraphicFramePr>
                <p:cNvPr id="10" name="Chart 357">
                  <a:extLst>
                    <a:ext uri="{FF2B5EF4-FFF2-40B4-BE49-F238E27FC236}">
                      <a16:creationId xmlns:a16="http://schemas.microsoft.com/office/drawing/2014/main" id="{2936C3C2-112C-4756-9249-C8700E14CBA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5098567"/>
                    </p:ext>
                  </p:extLst>
                </p:nvPr>
              </p:nvGraphicFramePr>
              <p:xfrm>
                <a:off x="0" y="0"/>
                <a:ext cx="3893859" cy="389385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1" name="Shape 358">
                  <a:extLst>
                    <a:ext uri="{FF2B5EF4-FFF2-40B4-BE49-F238E27FC236}">
                      <a16:creationId xmlns:a16="http://schemas.microsoft.com/office/drawing/2014/main" id="{7D7BA71D-125C-4ED6-9BFD-96660377A9DE}"/>
                    </a:ext>
                  </a:extLst>
                </p:cNvPr>
                <p:cNvSpPr/>
                <p:nvPr/>
              </p:nvSpPr>
              <p:spPr>
                <a:xfrm>
                  <a:off x="280096" y="268942"/>
                  <a:ext cx="3333666" cy="333366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6" name="Shape 362">
                <a:extLst>
                  <a:ext uri="{FF2B5EF4-FFF2-40B4-BE49-F238E27FC236}">
                    <a16:creationId xmlns:a16="http://schemas.microsoft.com/office/drawing/2014/main" id="{D5EABF6D-A53B-403F-877A-305A6CBC2A0D}"/>
                  </a:ext>
                </a:extLst>
              </p:cNvPr>
              <p:cNvSpPr/>
              <p:nvPr/>
            </p:nvSpPr>
            <p:spPr>
              <a:xfrm>
                <a:off x="0" y="6246665"/>
                <a:ext cx="4526390" cy="17327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600">
                    <a:solidFill>
                      <a:srgbClr val="3F3F3F"/>
                    </a:solid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r>
                  <a:rPr lang="ko-KR" altLang="en-US" sz="1100" dirty="0">
                    <a:latin typeface="+mn-ea"/>
                    <a:ea typeface="+mn-ea"/>
                  </a:rPr>
                  <a:t>개봉 전</a:t>
                </a:r>
                <a:r>
                  <a:rPr lang="en-US" altLang="ko-KR" sz="1100" dirty="0">
                    <a:latin typeface="+mn-ea"/>
                    <a:ea typeface="+mn-ea"/>
                  </a:rPr>
                  <a:t>,</a:t>
                </a:r>
                <a:r>
                  <a:rPr lang="ko-KR" altLang="en-US" sz="1100" dirty="0">
                    <a:latin typeface="+mn-ea"/>
                    <a:ea typeface="+mn-ea"/>
                  </a:rPr>
                  <a:t>당일 리뷰 데이터 중 </a:t>
                </a:r>
                <a:r>
                  <a:rPr lang="en-US" altLang="ko-KR" sz="1100" dirty="0">
                    <a:latin typeface="+mn-ea"/>
                    <a:ea typeface="+mn-ea"/>
                  </a:rPr>
                  <a:t>9</a:t>
                </a:r>
                <a:r>
                  <a:rPr lang="ko-KR" altLang="en-US" sz="1100" dirty="0">
                    <a:latin typeface="+mn-ea"/>
                    <a:ea typeface="+mn-ea"/>
                  </a:rPr>
                  <a:t>점 이상인 데이터가 </a:t>
                </a:r>
                <a:r>
                  <a:rPr lang="en-US" altLang="ko-KR" sz="1100" dirty="0">
                    <a:latin typeface="+mn-ea"/>
                    <a:ea typeface="+mn-ea"/>
                  </a:rPr>
                  <a:t>70.5 %</a:t>
                </a:r>
                <a:r>
                  <a:rPr lang="ko-KR" altLang="en-US" sz="1100" dirty="0">
                    <a:latin typeface="+mn-ea"/>
                    <a:ea typeface="+mn-ea"/>
                  </a:rPr>
                  <a:t>로</a:t>
                </a:r>
                <a:r>
                  <a:rPr lang="en-US" altLang="ko-KR" sz="1100" dirty="0">
                    <a:latin typeface="+mn-ea"/>
                    <a:ea typeface="+mn-ea"/>
                  </a:rPr>
                  <a:t> </a:t>
                </a:r>
                <a:r>
                  <a:rPr lang="ko-KR" altLang="en-US" sz="1100" dirty="0">
                    <a:latin typeface="+mn-ea"/>
                    <a:ea typeface="+mn-ea"/>
                  </a:rPr>
                  <a:t>나왔다</a:t>
                </a:r>
                <a:r>
                  <a:rPr lang="en-US" altLang="ko-KR" sz="1100" dirty="0">
                    <a:latin typeface="+mn-ea"/>
                    <a:ea typeface="+mn-ea"/>
                  </a:rPr>
                  <a:t>.</a:t>
                </a:r>
                <a:endParaRPr sz="1100" dirty="0">
                  <a:latin typeface="+mn-ea"/>
                  <a:ea typeface="+mn-ea"/>
                </a:endParaRPr>
              </a:p>
            </p:txBody>
          </p:sp>
          <p:sp>
            <p:nvSpPr>
              <p:cNvPr id="7" name="Shape 363">
                <a:extLst>
                  <a:ext uri="{FF2B5EF4-FFF2-40B4-BE49-F238E27FC236}">
                    <a16:creationId xmlns:a16="http://schemas.microsoft.com/office/drawing/2014/main" id="{7468ABEA-17AD-4EE3-9796-8991E19AB053}"/>
                  </a:ext>
                </a:extLst>
              </p:cNvPr>
              <p:cNvSpPr/>
              <p:nvPr/>
            </p:nvSpPr>
            <p:spPr>
              <a:xfrm>
                <a:off x="596363" y="3940380"/>
                <a:ext cx="3181157" cy="1863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spcBef>
                    <a:spcPts val="4500"/>
                  </a:spcBef>
                  <a:defRPr sz="4500" cap="all">
                    <a:solidFill>
                      <a:srgbClr val="2A3538"/>
                    </a:solidFill>
                    <a:latin typeface="+mj-lt"/>
                    <a:ea typeface="+mj-ea"/>
                    <a:cs typeface="+mj-cs"/>
                    <a:sym typeface="Bebas"/>
                  </a:defRPr>
                </a:pPr>
                <a:r>
                  <a:rPr lang="en-US" sz="1800" dirty="0">
                    <a:latin typeface="+mn-ea"/>
                    <a:ea typeface="+mn-ea"/>
                  </a:rPr>
                  <a:t>review</a:t>
                </a:r>
                <a:r>
                  <a:rPr sz="1800" dirty="0">
                    <a:latin typeface="+mn-ea"/>
                    <a:ea typeface="+mn-ea"/>
                  </a:rPr>
                  <a:t> </a:t>
                </a:r>
                <a:r>
                  <a:rPr lang="en-US" sz="1800" dirty="0">
                    <a:solidFill>
                      <a:schemeClr val="accent1"/>
                    </a:solidFill>
                    <a:latin typeface="+mn-ea"/>
                    <a:ea typeface="+mn-ea"/>
                  </a:rPr>
                  <a:t>volume</a:t>
                </a:r>
                <a:endParaRPr sz="1800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1A2D7E-E94F-4348-8070-88519CA26B1F}"/>
                </a:ext>
              </a:extLst>
            </p:cNvPr>
            <p:cNvSpPr txBox="1"/>
            <p:nvPr/>
          </p:nvSpPr>
          <p:spPr>
            <a:xfrm>
              <a:off x="5163092" y="2199728"/>
              <a:ext cx="112068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Helvetica Light"/>
                  <a:sym typeface="Helvetica Light"/>
                </a:rPr>
                <a:t>70.5</a:t>
              </a:r>
              <a:r>
                <a:rPr kumimoji="0" lang="en-US" altLang="ko-KR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Helvetica Light"/>
                  <a:sym typeface="Helvetica Light"/>
                </a:rPr>
                <a:t> %</a:t>
              </a:r>
              <a:endPara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endParaRPr>
            </a:p>
          </p:txBody>
        </p:sp>
      </p:grpSp>
      <p:sp>
        <p:nvSpPr>
          <p:cNvPr id="15" name="Shape 363">
            <a:extLst>
              <a:ext uri="{FF2B5EF4-FFF2-40B4-BE49-F238E27FC236}">
                <a16:creationId xmlns:a16="http://schemas.microsoft.com/office/drawing/2014/main" id="{55022A18-C86B-45E7-A726-E53D55FBA738}"/>
              </a:ext>
            </a:extLst>
          </p:cNvPr>
          <p:cNvSpPr/>
          <p:nvPr/>
        </p:nvSpPr>
        <p:spPr>
          <a:xfrm>
            <a:off x="4297838" y="2175070"/>
            <a:ext cx="112068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spcBef>
                <a:spcPts val="4500"/>
              </a:spcBef>
              <a:defRPr sz="45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pPr>
            <a:r>
              <a:rPr lang="en-US" sz="1800" dirty="0"/>
              <a:t>reason</a:t>
            </a:r>
            <a:r>
              <a:rPr sz="1800" dirty="0"/>
              <a:t> </a:t>
            </a:r>
            <a:r>
              <a:rPr lang="en-US" altLang="ko-KR" sz="1800" dirty="0">
                <a:solidFill>
                  <a:schemeClr val="accent1"/>
                </a:solidFill>
              </a:rPr>
              <a:t>1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6" name="Shape 363">
            <a:extLst>
              <a:ext uri="{FF2B5EF4-FFF2-40B4-BE49-F238E27FC236}">
                <a16:creationId xmlns:a16="http://schemas.microsoft.com/office/drawing/2014/main" id="{CA0B0987-D0E5-46D7-93FB-F1612EBDCC2E}"/>
              </a:ext>
            </a:extLst>
          </p:cNvPr>
          <p:cNvSpPr/>
          <p:nvPr/>
        </p:nvSpPr>
        <p:spPr>
          <a:xfrm>
            <a:off x="6993413" y="2175070"/>
            <a:ext cx="112068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spcBef>
                <a:spcPts val="4500"/>
              </a:spcBef>
              <a:defRPr sz="45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pPr>
            <a:r>
              <a:rPr lang="en-US" sz="1800" dirty="0"/>
              <a:t>reason</a:t>
            </a:r>
            <a:r>
              <a:rPr sz="1800" dirty="0"/>
              <a:t> </a:t>
            </a:r>
            <a:r>
              <a:rPr lang="en-US" altLang="ko-KR" sz="1800" dirty="0">
                <a:solidFill>
                  <a:schemeClr val="accent1"/>
                </a:solidFill>
              </a:rPr>
              <a:t>2</a:t>
            </a:r>
            <a:endParaRPr sz="1800" dirty="0">
              <a:solidFill>
                <a:schemeClr val="accent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6A50B2-FB82-4B61-BFDA-54299000FF96}"/>
              </a:ext>
            </a:extLst>
          </p:cNvPr>
          <p:cNvGrpSpPr>
            <a:grpSpLocks noChangeAspect="1"/>
          </p:cNvGrpSpPr>
          <p:nvPr/>
        </p:nvGrpSpPr>
        <p:grpSpPr>
          <a:xfrm>
            <a:off x="5988387" y="3079688"/>
            <a:ext cx="3352543" cy="564423"/>
            <a:chOff x="7312362" y="4091618"/>
            <a:chExt cx="3877216" cy="65275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CB6CB76-7AAF-4713-8E64-6B51AD7AD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" r="-2051"/>
            <a:stretch/>
          </p:blipFill>
          <p:spPr>
            <a:xfrm>
              <a:off x="7316905" y="4094272"/>
              <a:ext cx="3348000" cy="32389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64891CB-1DD5-455C-9C4F-022274F8B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362" y="4420478"/>
              <a:ext cx="3877216" cy="32389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2FF3AFD-F92E-411A-BA97-D486929957F7}"/>
                </a:ext>
              </a:extLst>
            </p:cNvPr>
            <p:cNvSpPr/>
            <p:nvPr/>
          </p:nvSpPr>
          <p:spPr>
            <a:xfrm>
              <a:off x="10580125" y="4091618"/>
              <a:ext cx="609453" cy="323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Shape 363">
            <a:extLst>
              <a:ext uri="{FF2B5EF4-FFF2-40B4-BE49-F238E27FC236}">
                <a16:creationId xmlns:a16="http://schemas.microsoft.com/office/drawing/2014/main" id="{B88BAE56-B901-4C35-86BE-3A7F266AEF73}"/>
              </a:ext>
            </a:extLst>
          </p:cNvPr>
          <p:cNvSpPr/>
          <p:nvPr/>
        </p:nvSpPr>
        <p:spPr>
          <a:xfrm>
            <a:off x="7003271" y="4016539"/>
            <a:ext cx="112068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spcBef>
                <a:spcPts val="4500"/>
              </a:spcBef>
              <a:defRPr sz="45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pPr>
            <a:r>
              <a:rPr lang="en-US" sz="1800" dirty="0"/>
              <a:t>review</a:t>
            </a:r>
            <a:r>
              <a:rPr sz="1800" dirty="0"/>
              <a:t> </a:t>
            </a:r>
            <a:r>
              <a:rPr lang="en-US" sz="1800" dirty="0">
                <a:solidFill>
                  <a:schemeClr val="accent1"/>
                </a:solidFill>
              </a:rPr>
              <a:t>meaning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23" name="Shape 362">
            <a:extLst>
              <a:ext uri="{FF2B5EF4-FFF2-40B4-BE49-F238E27FC236}">
                <a16:creationId xmlns:a16="http://schemas.microsoft.com/office/drawing/2014/main" id="{22BDA981-7954-41CB-A04A-8437022FB2D0}"/>
              </a:ext>
            </a:extLst>
          </p:cNvPr>
          <p:cNvSpPr/>
          <p:nvPr/>
        </p:nvSpPr>
        <p:spPr>
          <a:xfrm>
            <a:off x="6716318" y="4829014"/>
            <a:ext cx="167487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600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lang="ko-KR" altLang="en-US" sz="1100" dirty="0" err="1">
                <a:latin typeface="+mn-ea"/>
                <a:ea typeface="+mn-ea"/>
              </a:rPr>
              <a:t>별점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8</a:t>
            </a:r>
            <a:r>
              <a:rPr lang="ko-KR" altLang="en-US" sz="1100" dirty="0">
                <a:latin typeface="+mn-ea"/>
                <a:ea typeface="+mn-ea"/>
              </a:rPr>
              <a:t>점 이하부터 부정적인 언급이 나타났다</a:t>
            </a:r>
            <a:r>
              <a:rPr lang="en-US" altLang="ko-KR" sz="1100" dirty="0">
                <a:latin typeface="+mn-ea"/>
                <a:ea typeface="+mn-ea"/>
              </a:rPr>
              <a:t>.</a:t>
            </a:r>
            <a:endParaRPr sz="1100" dirty="0">
              <a:latin typeface="+mn-ea"/>
              <a:ea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F04585-D78B-4089-9DEF-16AA90B63314}"/>
              </a:ext>
            </a:extLst>
          </p:cNvPr>
          <p:cNvGrpSpPr>
            <a:grpSpLocks noChangeAspect="1"/>
          </p:cNvGrpSpPr>
          <p:nvPr/>
        </p:nvGrpSpPr>
        <p:grpSpPr>
          <a:xfrm>
            <a:off x="844080" y="2974133"/>
            <a:ext cx="1561160" cy="1698996"/>
            <a:chOff x="2446940" y="1892338"/>
            <a:chExt cx="2135123" cy="232363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7D5B212-CA30-4F2E-897C-DD2AE17577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940" y="1892338"/>
              <a:ext cx="2135123" cy="415422"/>
              <a:chOff x="2894202" y="1600199"/>
              <a:chExt cx="5550833" cy="1080002"/>
            </a:xfrm>
          </p:grpSpPr>
          <p:sp>
            <p:nvSpPr>
              <p:cNvPr id="50" name="별: 꼭짓점 5개 49">
                <a:extLst>
                  <a:ext uri="{FF2B5EF4-FFF2-40B4-BE49-F238E27FC236}">
                    <a16:creationId xmlns:a16="http://schemas.microsoft.com/office/drawing/2014/main" id="{CF153BEF-EA6D-480C-B268-D3B659A3B5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202" y="1600200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별: 꼭짓점 5개 50">
                <a:extLst>
                  <a:ext uri="{FF2B5EF4-FFF2-40B4-BE49-F238E27FC236}">
                    <a16:creationId xmlns:a16="http://schemas.microsoft.com/office/drawing/2014/main" id="{A5456A4F-0F9B-4F25-9C55-BB21180EC3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1910" y="1600199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별: 꼭짓점 5개 51">
                <a:extLst>
                  <a:ext uri="{FF2B5EF4-FFF2-40B4-BE49-F238E27FC236}">
                    <a16:creationId xmlns:a16="http://schemas.microsoft.com/office/drawing/2014/main" id="{343AF3A6-FB45-42A0-A901-1FE48D6B5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18" y="1600200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별: 꼭짓점 5개 52">
                <a:extLst>
                  <a:ext uri="{FF2B5EF4-FFF2-40B4-BE49-F238E27FC236}">
                    <a16:creationId xmlns:a16="http://schemas.microsoft.com/office/drawing/2014/main" id="{6B3D4A02-06F3-4580-BAF4-6354EE3C62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7326" y="1600199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별: 꼭짓점 5개 53">
                <a:extLst>
                  <a:ext uri="{FF2B5EF4-FFF2-40B4-BE49-F238E27FC236}">
                    <a16:creationId xmlns:a16="http://schemas.microsoft.com/office/drawing/2014/main" id="{609C0DB3-BD87-4F8E-973C-62DD262A36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5034" y="1600199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20C9E45-AAD0-42D5-877A-7C6BB22CCE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940" y="2369391"/>
              <a:ext cx="2135123" cy="415422"/>
              <a:chOff x="2894202" y="1600199"/>
              <a:chExt cx="5550833" cy="1080002"/>
            </a:xfrm>
          </p:grpSpPr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8B37E69C-7FDD-47E1-9CB8-EE781C1B1C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202" y="1600200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별: 꼭짓점 5개 45">
                <a:extLst>
                  <a:ext uri="{FF2B5EF4-FFF2-40B4-BE49-F238E27FC236}">
                    <a16:creationId xmlns:a16="http://schemas.microsoft.com/office/drawing/2014/main" id="{BDFD7FCB-B1E5-4085-B0EF-3F62FBFAB9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1910" y="1600199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별: 꼭짓점 5개 46">
                <a:extLst>
                  <a:ext uri="{FF2B5EF4-FFF2-40B4-BE49-F238E27FC236}">
                    <a16:creationId xmlns:a16="http://schemas.microsoft.com/office/drawing/2014/main" id="{4A03D9B5-1701-4095-85EA-301B6C648C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18" y="1600200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별: 꼭짓점 5개 47">
                <a:extLst>
                  <a:ext uri="{FF2B5EF4-FFF2-40B4-BE49-F238E27FC236}">
                    <a16:creationId xmlns:a16="http://schemas.microsoft.com/office/drawing/2014/main" id="{C286DDA2-083C-4E15-9505-A5D848019F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7326" y="1600199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별: 꼭짓점 5개 48">
                <a:extLst>
                  <a:ext uri="{FF2B5EF4-FFF2-40B4-BE49-F238E27FC236}">
                    <a16:creationId xmlns:a16="http://schemas.microsoft.com/office/drawing/2014/main" id="{F4C325ED-71CC-44EE-91ED-6A325438A4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5034" y="1600199"/>
                <a:ext cx="1080001" cy="1080001"/>
              </a:xfrm>
              <a:prstGeom prst="star5">
                <a:avLst/>
              </a:pr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61612AD-0BA9-4F62-9EFD-1FD91CD088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940" y="2846444"/>
              <a:ext cx="2135123" cy="415422"/>
              <a:chOff x="2894202" y="1600199"/>
              <a:chExt cx="5550833" cy="1080002"/>
            </a:xfrm>
          </p:grpSpPr>
          <p:sp>
            <p:nvSpPr>
              <p:cNvPr id="40" name="별: 꼭짓점 5개 39">
                <a:extLst>
                  <a:ext uri="{FF2B5EF4-FFF2-40B4-BE49-F238E27FC236}">
                    <a16:creationId xmlns:a16="http://schemas.microsoft.com/office/drawing/2014/main" id="{06AE9A2C-7B3B-4869-B0FE-C0BE85CA52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202" y="1600200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별: 꼭짓점 5개 40">
                <a:extLst>
                  <a:ext uri="{FF2B5EF4-FFF2-40B4-BE49-F238E27FC236}">
                    <a16:creationId xmlns:a16="http://schemas.microsoft.com/office/drawing/2014/main" id="{32E52607-3BCB-45FB-8F7D-0987997993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1910" y="1600199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별: 꼭짓점 5개 41">
                <a:extLst>
                  <a:ext uri="{FF2B5EF4-FFF2-40B4-BE49-F238E27FC236}">
                    <a16:creationId xmlns:a16="http://schemas.microsoft.com/office/drawing/2014/main" id="{055FA923-56C3-4891-A3D2-28D4B556FC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18" y="1600200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별: 꼭짓점 5개 42">
                <a:extLst>
                  <a:ext uri="{FF2B5EF4-FFF2-40B4-BE49-F238E27FC236}">
                    <a16:creationId xmlns:a16="http://schemas.microsoft.com/office/drawing/2014/main" id="{70845A52-A9CE-4F9A-9531-2659BB0B5D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7326" y="1600199"/>
                <a:ext cx="1080001" cy="1080001"/>
              </a:xfrm>
              <a:prstGeom prst="star5">
                <a:avLst/>
              </a:pr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별: 꼭짓점 5개 43">
                <a:extLst>
                  <a:ext uri="{FF2B5EF4-FFF2-40B4-BE49-F238E27FC236}">
                    <a16:creationId xmlns:a16="http://schemas.microsoft.com/office/drawing/2014/main" id="{E6066383-AD3E-4398-AD93-9E6FF17F04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5034" y="1600199"/>
                <a:ext cx="1080001" cy="1080001"/>
              </a:xfrm>
              <a:prstGeom prst="star5">
                <a:avLst/>
              </a:pr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4CC762A-1B3E-4371-B3B5-AA5D56A3C3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940" y="3323497"/>
              <a:ext cx="2135123" cy="415422"/>
              <a:chOff x="2894202" y="1600199"/>
              <a:chExt cx="5550833" cy="1080002"/>
            </a:xfrm>
          </p:grpSpPr>
          <p:sp>
            <p:nvSpPr>
              <p:cNvPr id="35" name="별: 꼭짓점 5개 34">
                <a:extLst>
                  <a:ext uri="{FF2B5EF4-FFF2-40B4-BE49-F238E27FC236}">
                    <a16:creationId xmlns:a16="http://schemas.microsoft.com/office/drawing/2014/main" id="{BBAE5D62-16FD-48E9-BEB6-671CB258DD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202" y="1600200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별: 꼭짓점 5개 35">
                <a:extLst>
                  <a:ext uri="{FF2B5EF4-FFF2-40B4-BE49-F238E27FC236}">
                    <a16:creationId xmlns:a16="http://schemas.microsoft.com/office/drawing/2014/main" id="{DE0398A6-39F6-46AC-B236-60CB5BE5BD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1910" y="1600199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별: 꼭짓점 5개 36">
                <a:extLst>
                  <a:ext uri="{FF2B5EF4-FFF2-40B4-BE49-F238E27FC236}">
                    <a16:creationId xmlns:a16="http://schemas.microsoft.com/office/drawing/2014/main" id="{DBFB1007-77D2-42B5-B74F-FDF81EF55F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18" y="1600200"/>
                <a:ext cx="1080001" cy="1080001"/>
              </a:xfrm>
              <a:prstGeom prst="star5">
                <a:avLst/>
              </a:pr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별: 꼭짓점 5개 37">
                <a:extLst>
                  <a:ext uri="{FF2B5EF4-FFF2-40B4-BE49-F238E27FC236}">
                    <a16:creationId xmlns:a16="http://schemas.microsoft.com/office/drawing/2014/main" id="{BE0AFAEC-CCE4-441E-844B-993BC57A2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7326" y="1600199"/>
                <a:ext cx="1080001" cy="1080001"/>
              </a:xfrm>
              <a:prstGeom prst="star5">
                <a:avLst/>
              </a:pr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별: 꼭짓점 5개 38">
                <a:extLst>
                  <a:ext uri="{FF2B5EF4-FFF2-40B4-BE49-F238E27FC236}">
                    <a16:creationId xmlns:a16="http://schemas.microsoft.com/office/drawing/2014/main" id="{D7250C3C-0B63-47EA-8556-A3B784933E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5034" y="1600199"/>
                <a:ext cx="1080001" cy="1080001"/>
              </a:xfrm>
              <a:prstGeom prst="star5">
                <a:avLst/>
              </a:pr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F7F5F7E-813D-4E84-A2E5-538597BCFD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940" y="3800551"/>
              <a:ext cx="2135123" cy="415422"/>
              <a:chOff x="2894202" y="1600199"/>
              <a:chExt cx="5550833" cy="1080002"/>
            </a:xfrm>
          </p:grpSpPr>
          <p:sp>
            <p:nvSpPr>
              <p:cNvPr id="30" name="별: 꼭짓점 5개 29">
                <a:extLst>
                  <a:ext uri="{FF2B5EF4-FFF2-40B4-BE49-F238E27FC236}">
                    <a16:creationId xmlns:a16="http://schemas.microsoft.com/office/drawing/2014/main" id="{369365C6-B3CD-4BB9-8C57-7F8B5BFCF7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202" y="1600200"/>
                <a:ext cx="1080001" cy="1080001"/>
              </a:xfrm>
              <a:prstGeom prst="star5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별: 꼭짓점 5개 30">
                <a:extLst>
                  <a:ext uri="{FF2B5EF4-FFF2-40B4-BE49-F238E27FC236}">
                    <a16:creationId xmlns:a16="http://schemas.microsoft.com/office/drawing/2014/main" id="{71AAFF13-B07D-4E72-9A98-258FDFAF6E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1910" y="1600199"/>
                <a:ext cx="1080001" cy="1080001"/>
              </a:xfrm>
              <a:prstGeom prst="star5">
                <a:avLst/>
              </a:pr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별: 꼭짓점 5개 31">
                <a:extLst>
                  <a:ext uri="{FF2B5EF4-FFF2-40B4-BE49-F238E27FC236}">
                    <a16:creationId xmlns:a16="http://schemas.microsoft.com/office/drawing/2014/main" id="{C280B788-2CA6-4505-9C47-653E214366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18" y="1600200"/>
                <a:ext cx="1080001" cy="1080001"/>
              </a:xfrm>
              <a:prstGeom prst="star5">
                <a:avLst/>
              </a:pr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별: 꼭짓점 5개 32">
                <a:extLst>
                  <a:ext uri="{FF2B5EF4-FFF2-40B4-BE49-F238E27FC236}">
                    <a16:creationId xmlns:a16="http://schemas.microsoft.com/office/drawing/2014/main" id="{2C75C7A0-BA77-4738-AE3A-D2E15183BE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7326" y="1600199"/>
                <a:ext cx="1080001" cy="1080001"/>
              </a:xfrm>
              <a:prstGeom prst="star5">
                <a:avLst/>
              </a:pr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별: 꼭짓점 5개 33">
                <a:extLst>
                  <a:ext uri="{FF2B5EF4-FFF2-40B4-BE49-F238E27FC236}">
                    <a16:creationId xmlns:a16="http://schemas.microsoft.com/office/drawing/2014/main" id="{96C73941-8A8B-4A66-8B04-55E028CBF7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5034" y="1600199"/>
                <a:ext cx="1080001" cy="1080001"/>
              </a:xfrm>
              <a:prstGeom prst="star5">
                <a:avLst/>
              </a:pr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AD4AEB92-7279-4912-80F1-6C5384F2C57F}"/>
              </a:ext>
            </a:extLst>
          </p:cNvPr>
          <p:cNvSpPr/>
          <p:nvPr/>
        </p:nvSpPr>
        <p:spPr>
          <a:xfrm>
            <a:off x="2476498" y="3325506"/>
            <a:ext cx="171063" cy="137175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중괄호 55">
            <a:extLst>
              <a:ext uri="{FF2B5EF4-FFF2-40B4-BE49-F238E27FC236}">
                <a16:creationId xmlns:a16="http://schemas.microsoft.com/office/drawing/2014/main" id="{B65AF828-6215-4287-BF12-4F13445D7D63}"/>
              </a:ext>
            </a:extLst>
          </p:cNvPr>
          <p:cNvSpPr/>
          <p:nvPr/>
        </p:nvSpPr>
        <p:spPr>
          <a:xfrm>
            <a:off x="2472887" y="3009316"/>
            <a:ext cx="171062" cy="303748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Shape 363">
            <a:extLst>
              <a:ext uri="{FF2B5EF4-FFF2-40B4-BE49-F238E27FC236}">
                <a16:creationId xmlns:a16="http://schemas.microsoft.com/office/drawing/2014/main" id="{4325911F-74D7-43E8-9395-1D904971FC4A}"/>
              </a:ext>
            </a:extLst>
          </p:cNvPr>
          <p:cNvSpPr/>
          <p:nvPr/>
        </p:nvSpPr>
        <p:spPr>
          <a:xfrm>
            <a:off x="2599873" y="2956202"/>
            <a:ext cx="112068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spcBef>
                <a:spcPts val="4500"/>
              </a:spcBef>
              <a:defRPr sz="45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pPr>
            <a:r>
              <a:rPr lang="en-US" sz="1800" dirty="0"/>
              <a:t>positive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61" name="Shape 363">
            <a:extLst>
              <a:ext uri="{FF2B5EF4-FFF2-40B4-BE49-F238E27FC236}">
                <a16:creationId xmlns:a16="http://schemas.microsoft.com/office/drawing/2014/main" id="{2DF4EA78-C205-47B4-BA14-840B72FDB559}"/>
              </a:ext>
            </a:extLst>
          </p:cNvPr>
          <p:cNvSpPr/>
          <p:nvPr/>
        </p:nvSpPr>
        <p:spPr>
          <a:xfrm>
            <a:off x="2637973" y="3823630"/>
            <a:ext cx="112068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spcBef>
                <a:spcPts val="4500"/>
              </a:spcBef>
              <a:defRPr sz="45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pPr>
            <a:r>
              <a:rPr lang="en-US" sz="1800" dirty="0"/>
              <a:t>negative</a:t>
            </a:r>
            <a:endParaRPr sz="1800" dirty="0">
              <a:solidFill>
                <a:schemeClr val="accent1"/>
              </a:solidFill>
            </a:endParaRPr>
          </a:p>
        </p:txBody>
      </p:sp>
      <p:grpSp>
        <p:nvGrpSpPr>
          <p:cNvPr id="67" name="Group 6">
            <a:extLst>
              <a:ext uri="{FF2B5EF4-FFF2-40B4-BE49-F238E27FC236}">
                <a16:creationId xmlns:a16="http://schemas.microsoft.com/office/drawing/2014/main" id="{E61164C2-3004-4DB6-B5A6-EBF861B76D33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51364592-0879-4130-AF87-1CD78E1A8937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63F256-E459-4643-AF8F-CD7F8F91FF4A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2 - 3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변수 소개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(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온라인 구전효과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)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0968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2EE58E1C-DA6B-4FAC-A7DA-F14695ABA569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8C554F5D-87EF-475F-A939-C1EE67C71F1A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5E190-1193-4241-A0B4-961587BD1044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2 - 3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변수 소개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(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관객 수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)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14D1B267-916F-4374-BFB4-3A648ED85583}"/>
              </a:ext>
            </a:extLst>
          </p:cNvPr>
          <p:cNvSpPr/>
          <p:nvPr/>
        </p:nvSpPr>
        <p:spPr>
          <a:xfrm>
            <a:off x="4762209" y="3989978"/>
            <a:ext cx="385010" cy="972154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6F46CE52-B03B-4FC0-BD68-236071146A46}"/>
              </a:ext>
            </a:extLst>
          </p:cNvPr>
          <p:cNvSpPr/>
          <p:nvPr/>
        </p:nvSpPr>
        <p:spPr>
          <a:xfrm>
            <a:off x="4762209" y="2100203"/>
            <a:ext cx="385010" cy="1176005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9C4EE0EA-9394-4090-B4F3-1B3CA2706B7B}"/>
              </a:ext>
            </a:extLst>
          </p:cNvPr>
          <p:cNvSpPr/>
          <p:nvPr/>
        </p:nvSpPr>
        <p:spPr>
          <a:xfrm>
            <a:off x="4762209" y="3276208"/>
            <a:ext cx="385010" cy="713771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94654-E469-40A1-A72E-F08000ABA099}"/>
              </a:ext>
            </a:extLst>
          </p:cNvPr>
          <p:cNvSpPr txBox="1"/>
          <p:nvPr/>
        </p:nvSpPr>
        <p:spPr>
          <a:xfrm>
            <a:off x="5122052" y="2485623"/>
            <a:ext cx="31578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대박 영화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이상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6B91B-D003-4A55-807F-326F00548549}"/>
              </a:ext>
            </a:extLst>
          </p:cNvPr>
          <p:cNvSpPr txBox="1"/>
          <p:nvPr/>
        </p:nvSpPr>
        <p:spPr>
          <a:xfrm>
            <a:off x="5202395" y="3417670"/>
            <a:ext cx="3664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중박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300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500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미만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83ECC-AF73-47B1-84E8-0319CA942452}"/>
              </a:ext>
            </a:extLst>
          </p:cNvPr>
          <p:cNvSpPr txBox="1"/>
          <p:nvPr/>
        </p:nvSpPr>
        <p:spPr>
          <a:xfrm>
            <a:off x="5201527" y="4265620"/>
            <a:ext cx="30700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쪽박 영화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미만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095A97-64AC-41DB-A620-C6CE46D20330}"/>
              </a:ext>
            </a:extLst>
          </p:cNvPr>
          <p:cNvGrpSpPr/>
          <p:nvPr/>
        </p:nvGrpSpPr>
        <p:grpSpPr>
          <a:xfrm>
            <a:off x="2481021" y="2100203"/>
            <a:ext cx="2204185" cy="2861929"/>
            <a:chOff x="3118585" y="1873700"/>
            <a:chExt cx="2204185" cy="2861929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8FF60AED-D766-4A7A-AA7A-D23962A3C155}"/>
                </a:ext>
              </a:extLst>
            </p:cNvPr>
            <p:cNvSpPr/>
            <p:nvPr/>
          </p:nvSpPr>
          <p:spPr>
            <a:xfrm>
              <a:off x="3753853" y="1873700"/>
              <a:ext cx="933651" cy="1176006"/>
            </a:xfrm>
            <a:prstGeom prst="triangle">
              <a:avLst/>
            </a:prstGeom>
            <a:solidFill>
              <a:srgbClr val="0098C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C181AC61-1D16-49FB-BC3E-D15B265037D6}"/>
                </a:ext>
              </a:extLst>
            </p:cNvPr>
            <p:cNvSpPr/>
            <p:nvPr/>
          </p:nvSpPr>
          <p:spPr>
            <a:xfrm>
              <a:off x="3484345" y="3049705"/>
              <a:ext cx="1472666" cy="713771"/>
            </a:xfrm>
            <a:prstGeom prst="trapezoid">
              <a:avLst>
                <a:gd name="adj" fmla="val 37831"/>
              </a:avLst>
            </a:pr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>
              <a:extLst>
                <a:ext uri="{FF2B5EF4-FFF2-40B4-BE49-F238E27FC236}">
                  <a16:creationId xmlns:a16="http://schemas.microsoft.com/office/drawing/2014/main" id="{A755BCFE-F2AF-456A-B877-5EB8F587C4B6}"/>
                </a:ext>
              </a:extLst>
            </p:cNvPr>
            <p:cNvSpPr/>
            <p:nvPr/>
          </p:nvSpPr>
          <p:spPr>
            <a:xfrm>
              <a:off x="3118585" y="3763476"/>
              <a:ext cx="2204185" cy="972153"/>
            </a:xfrm>
            <a:prstGeom prst="trapezoid">
              <a:avLst>
                <a:gd name="adj" fmla="val 37831"/>
              </a:avLst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76C08B-67AF-411B-BEB7-B25EECE60426}"/>
                </a:ext>
              </a:extLst>
            </p:cNvPr>
            <p:cNvSpPr txBox="1"/>
            <p:nvPr/>
          </p:nvSpPr>
          <p:spPr>
            <a:xfrm>
              <a:off x="3698502" y="4097840"/>
              <a:ext cx="1044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/>
                <a:t>Class</a:t>
              </a:r>
              <a:r>
                <a:rPr lang="ko-KR" altLang="en-US" sz="2000" dirty="0"/>
                <a:t> </a:t>
              </a:r>
              <a:r>
                <a:rPr lang="en-US" altLang="ko-KR" sz="2000" dirty="0"/>
                <a:t>1</a:t>
              </a:r>
              <a:endParaRPr lang="ko-KR" altLang="en-US" sz="2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EDB5D6-237C-4FFF-B462-EF9C67CBD8BC}"/>
                </a:ext>
              </a:extLst>
            </p:cNvPr>
            <p:cNvSpPr txBox="1"/>
            <p:nvPr/>
          </p:nvSpPr>
          <p:spPr>
            <a:xfrm>
              <a:off x="3753853" y="3233004"/>
              <a:ext cx="933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Class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2</a:t>
              </a:r>
              <a:endParaRPr lang="ko-KR" alt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82E997-6B1B-4FEB-B1D9-C5272D9AA9F8}"/>
                </a:ext>
              </a:extLst>
            </p:cNvPr>
            <p:cNvSpPr txBox="1"/>
            <p:nvPr/>
          </p:nvSpPr>
          <p:spPr>
            <a:xfrm>
              <a:off x="3806788" y="2603554"/>
              <a:ext cx="8277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Class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191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5E0A36A5-3694-4134-9AD8-F66E3C28A8BB}"/>
              </a:ext>
            </a:extLst>
          </p:cNvPr>
          <p:cNvSpPr/>
          <p:nvPr/>
        </p:nvSpPr>
        <p:spPr>
          <a:xfrm>
            <a:off x="962024" y="2409425"/>
            <a:ext cx="2520000" cy="2520000"/>
          </a:xfrm>
          <a:prstGeom prst="ellipse">
            <a:avLst/>
          </a:prstGeom>
          <a:solidFill>
            <a:srgbClr val="0089B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나눔스퀘어 Bold" panose="020B0600000101010101" pitchFamily="50" charset="-127"/>
              <a:sym typeface="Helvetica Ligh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6EB7FDA-E8F2-42D0-B158-E9D8BD6D4B5C}"/>
              </a:ext>
            </a:extLst>
          </p:cNvPr>
          <p:cNvSpPr/>
          <p:nvPr/>
        </p:nvSpPr>
        <p:spPr>
          <a:xfrm>
            <a:off x="4314825" y="2628499"/>
            <a:ext cx="2160000" cy="216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나눔스퀘어 Bold" panose="020B0600000101010101" pitchFamily="50" charset="-127"/>
              <a:sym typeface="Helvetica Ligh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49D111-60CC-4764-9E50-3E03D1EB8C62}"/>
              </a:ext>
            </a:extLst>
          </p:cNvPr>
          <p:cNvSpPr>
            <a:spLocks noChangeAspect="1"/>
          </p:cNvSpPr>
          <p:nvPr/>
        </p:nvSpPr>
        <p:spPr>
          <a:xfrm>
            <a:off x="7221037" y="2817911"/>
            <a:ext cx="1703888" cy="1703888"/>
          </a:xfrm>
          <a:prstGeom prst="ellipse">
            <a:avLst/>
          </a:prstGeom>
          <a:solidFill>
            <a:srgbClr val="00AEE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나눔스퀘어 Bold" panose="020B0600000101010101" pitchFamily="50" charset="-127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3B8E7-09C8-4967-A86C-9339F5D98CEA}"/>
              </a:ext>
            </a:extLst>
          </p:cNvPr>
          <p:cNvSpPr txBox="1"/>
          <p:nvPr/>
        </p:nvSpPr>
        <p:spPr>
          <a:xfrm>
            <a:off x="1457325" y="3158924"/>
            <a:ext cx="15621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2008~2017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</a:t>
            </a:r>
            <a:r>
              <a:rPr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개년</a:t>
            </a:r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 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4C166B-38D1-4C6C-A772-6AF8DB5FED21}"/>
              </a:ext>
            </a:extLst>
          </p:cNvPr>
          <p:cNvSpPr txBox="1"/>
          <p:nvPr/>
        </p:nvSpPr>
        <p:spPr>
          <a:xfrm>
            <a:off x="4598535" y="3404671"/>
            <a:ext cx="15621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ea typeface="나눔스퀘어 Bold" panose="020B0600000101010101" pitchFamily="50" charset="-127"/>
                <a:sym typeface="Helvetica Light"/>
              </a:rPr>
              <a:t>중복 데이터 제거</a:t>
            </a: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ea typeface="나눔스퀘어 Bold" panose="020B0600000101010101" pitchFamily="50" charset="-127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3C8A1-0E5D-48C2-B674-456E2C59EFE4}"/>
              </a:ext>
            </a:extLst>
          </p:cNvPr>
          <p:cNvSpPr txBox="1"/>
          <p:nvPr/>
        </p:nvSpPr>
        <p:spPr>
          <a:xfrm>
            <a:off x="7291931" y="3381811"/>
            <a:ext cx="15621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누락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 데이터 제거</a:t>
            </a: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2E77FC1-1DF6-4A9F-B4F9-C35F133468E0}"/>
              </a:ext>
            </a:extLst>
          </p:cNvPr>
          <p:cNvSpPr/>
          <p:nvPr/>
        </p:nvSpPr>
        <p:spPr>
          <a:xfrm>
            <a:off x="3714750" y="3495675"/>
            <a:ext cx="399186" cy="409575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나눔스퀘어 Bold" panose="020B0600000101010101" pitchFamily="50" charset="-127"/>
              <a:sym typeface="Helvetica Light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ECA65A2-2FE6-4E10-8B6B-B3741AEC81AB}"/>
              </a:ext>
            </a:extLst>
          </p:cNvPr>
          <p:cNvSpPr/>
          <p:nvPr/>
        </p:nvSpPr>
        <p:spPr>
          <a:xfrm>
            <a:off x="6667500" y="3505200"/>
            <a:ext cx="399186" cy="409575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나눔스퀘어 Bold" panose="020B0600000101010101" pitchFamily="50" charset="-127"/>
              <a:sym typeface="Helvetica Light"/>
            </a:endParaRP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F970755A-2CBA-4255-BF94-51C55F040B06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8A80CE46-FB72-49BB-97FC-4879491F08BE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206E28-A343-4482-9B0B-BE194CF2A137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2 - 4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데이터 </a:t>
              </a:r>
              <a:r>
                <a:rPr lang="ko-KR" altLang="en-US" sz="2800" b="1" dirty="0" err="1">
                  <a:latin typeface="+mj-ea"/>
                  <a:ea typeface="+mj-ea"/>
                  <a:cs typeface="New Peninim MT" pitchFamily="2" charset="-79"/>
                </a:rPr>
                <a:t>전처리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15344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D1FFE0E-A0E0-4A8D-B7A7-7AED3E3B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12807"/>
            <a:ext cx="6117807" cy="5028072"/>
          </a:xfrm>
          <a:prstGeom prst="rect">
            <a:avLst/>
          </a:prstGeom>
        </p:spPr>
      </p:pic>
      <p:sp>
        <p:nvSpPr>
          <p:cNvPr id="14" name="Shape 473">
            <a:extLst>
              <a:ext uri="{FF2B5EF4-FFF2-40B4-BE49-F238E27FC236}">
                <a16:creationId xmlns:a16="http://schemas.microsoft.com/office/drawing/2014/main" id="{DB7B11DB-C62B-4B94-BE0C-17B774801C68}"/>
              </a:ext>
            </a:extLst>
          </p:cNvPr>
          <p:cNvSpPr/>
          <p:nvPr/>
        </p:nvSpPr>
        <p:spPr>
          <a:xfrm>
            <a:off x="812800" y="1486408"/>
            <a:ext cx="4059091" cy="718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638" tIns="20638" rIns="20638" bIns="20638" numCol="1" anchor="ctr">
            <a:spAutoFit/>
          </a:bodyPr>
          <a:lstStyle/>
          <a:p>
            <a:pPr>
              <a:spcBef>
                <a:spcPts val="1828"/>
              </a:spcBef>
              <a:defRPr sz="45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44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sz="44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F06EA64B-3C04-4A23-8668-624D51354FCE}"/>
              </a:ext>
            </a:extLst>
          </p:cNvPr>
          <p:cNvSpPr/>
          <p:nvPr/>
        </p:nvSpPr>
        <p:spPr>
          <a:xfrm>
            <a:off x="0" y="2276835"/>
            <a:ext cx="5446534" cy="45719"/>
          </a:xfrm>
          <a:prstGeom prst="rect">
            <a:avLst/>
          </a:prstGeom>
          <a:solidFill>
            <a:srgbClr val="009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63"/>
          </a:p>
        </p:txBody>
      </p:sp>
      <p:sp>
        <p:nvSpPr>
          <p:cNvPr id="6" name="Shape 475">
            <a:extLst>
              <a:ext uri="{FF2B5EF4-FFF2-40B4-BE49-F238E27FC236}">
                <a16:creationId xmlns:a16="http://schemas.microsoft.com/office/drawing/2014/main" id="{7DEB54C3-7026-44DA-AE3D-166781523A50}"/>
              </a:ext>
            </a:extLst>
          </p:cNvPr>
          <p:cNvSpPr/>
          <p:nvPr/>
        </p:nvSpPr>
        <p:spPr>
          <a:xfrm>
            <a:off x="1556610" y="2469224"/>
            <a:ext cx="2791870" cy="26270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638" tIns="20638" rIns="20638" bIns="20638" numCol="1" anchor="t">
            <a:spAutoFit/>
          </a:bodyPr>
          <a:lstStyle>
            <a:lvl1pPr>
              <a:defRPr sz="2600">
                <a:solidFill>
                  <a:srgbClr val="3F3F3F"/>
                </a:solidFill>
                <a:latin typeface="Calibri "/>
                <a:ea typeface="Calibri "/>
                <a:cs typeface="Calibri "/>
                <a:sym typeface="Calibri "/>
              </a:defRPr>
            </a:lvl1pPr>
          </a:lstStyle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상관 관계 분석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 선정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선택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모형 개발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모형 테스트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평가</a:t>
            </a:r>
            <a:endParaRPr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29527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084D096-9E57-4A97-B093-6B373A0FDB4E}"/>
              </a:ext>
            </a:extLst>
          </p:cNvPr>
          <p:cNvGrpSpPr>
            <a:grpSpLocks noChangeAspect="1"/>
          </p:cNvGrpSpPr>
          <p:nvPr/>
        </p:nvGrpSpPr>
        <p:grpSpPr>
          <a:xfrm>
            <a:off x="102991" y="2179456"/>
            <a:ext cx="5711730" cy="2472515"/>
            <a:chOff x="2245256" y="1233387"/>
            <a:chExt cx="11660227" cy="39724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7D6E24-9C84-464F-9873-15BA52867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5256" y="1233387"/>
              <a:ext cx="6068272" cy="39724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EB12AD4-47CC-439C-BF43-9F08AD0FB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528" y="1252439"/>
              <a:ext cx="5591955" cy="395342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7F9E3B-28ED-4AFC-BE70-40463D3A59CC}"/>
              </a:ext>
            </a:extLst>
          </p:cNvPr>
          <p:cNvSpPr txBox="1"/>
          <p:nvPr/>
        </p:nvSpPr>
        <p:spPr>
          <a:xfrm>
            <a:off x="3366480" y="4972163"/>
            <a:ext cx="4819886" cy="3168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638" tIns="20638" rIns="20638" bIns="20638" numCol="1" spcCol="38100" rtlCol="0" anchor="ctr">
            <a:spAutoFit/>
          </a:bodyPr>
          <a:lstStyle/>
          <a:p>
            <a:pPr algn="just" defTabSz="335437"/>
            <a:r>
              <a:rPr lang="ko-KR" altLang="en-US" sz="1788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속성 데이터보다 온라인 구전효과</a:t>
            </a:r>
            <a:r>
              <a:rPr lang="en-US" altLang="ko-KR" sz="1788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endParaRPr lang="ko-KR" altLang="en-US" sz="1788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62E98A69-FF19-4611-8170-DB57CFD56243}"/>
              </a:ext>
            </a:extLst>
          </p:cNvPr>
          <p:cNvGrpSpPr/>
          <p:nvPr/>
        </p:nvGrpSpPr>
        <p:grpSpPr>
          <a:xfrm>
            <a:off x="5846510" y="1614969"/>
            <a:ext cx="1803358" cy="2241292"/>
            <a:chOff x="3354033" y="1797978"/>
            <a:chExt cx="2064435" cy="32773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F1999-7602-4B9C-8914-F99298717373}"/>
                </a:ext>
              </a:extLst>
            </p:cNvPr>
            <p:cNvSpPr txBox="1"/>
            <p:nvPr/>
          </p:nvSpPr>
          <p:spPr>
            <a:xfrm>
              <a:off x="3354033" y="1797978"/>
              <a:ext cx="699531" cy="738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682" b="1" dirty="0">
                  <a:solidFill>
                    <a:srgbClr val="0098C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01</a:t>
              </a:r>
              <a:endParaRPr lang="ko-KR" altLang="en-US" sz="2682" b="1" dirty="0">
                <a:solidFill>
                  <a:srgbClr val="0098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183AC3-82F3-4617-8556-DA20E7E65057}"/>
                </a:ext>
              </a:extLst>
            </p:cNvPr>
            <p:cNvGrpSpPr/>
            <p:nvPr/>
          </p:nvGrpSpPr>
          <p:grpSpPr>
            <a:xfrm>
              <a:off x="3354984" y="2498094"/>
              <a:ext cx="2063484" cy="2577236"/>
              <a:chOff x="2227882" y="1273779"/>
              <a:chExt cx="3230927" cy="257723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B57746-6899-426A-833E-ED62F982D2CF}"/>
                  </a:ext>
                </a:extLst>
              </p:cNvPr>
              <p:cNvSpPr txBox="1"/>
              <p:nvPr/>
            </p:nvSpPr>
            <p:spPr>
              <a:xfrm>
                <a:off x="2227882" y="1740847"/>
                <a:ext cx="3230927" cy="2110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국적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등급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개봉일 관객 수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상영 횟수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영화 개봉일 순위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계절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7CB81-6F49-415A-B55E-EEB7443211BD}"/>
                  </a:ext>
                </a:extLst>
              </p:cNvPr>
              <p:cNvSpPr txBox="1"/>
              <p:nvPr/>
            </p:nvSpPr>
            <p:spPr>
              <a:xfrm>
                <a:off x="2329209" y="1273779"/>
                <a:ext cx="2835932" cy="464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463" b="1" dirty="0">
                    <a:solidFill>
                      <a:srgbClr val="0098C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영화 속성 데이터</a:t>
                </a:r>
              </a:p>
            </p:txBody>
          </p:sp>
        </p:grpSp>
      </p:grpSp>
      <p:grpSp>
        <p:nvGrpSpPr>
          <p:cNvPr id="11" name="Group 16">
            <a:extLst>
              <a:ext uri="{FF2B5EF4-FFF2-40B4-BE49-F238E27FC236}">
                <a16:creationId xmlns:a16="http://schemas.microsoft.com/office/drawing/2014/main" id="{D432AD91-B73E-4DA0-9E29-D0420FE6EB2A}"/>
              </a:ext>
            </a:extLst>
          </p:cNvPr>
          <p:cNvGrpSpPr/>
          <p:nvPr/>
        </p:nvGrpSpPr>
        <p:grpSpPr>
          <a:xfrm>
            <a:off x="7649869" y="1614969"/>
            <a:ext cx="2182437" cy="2691545"/>
            <a:chOff x="3354984" y="1854561"/>
            <a:chExt cx="2338268" cy="39357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135A5B-87BA-4680-B29F-0F1319289631}"/>
                </a:ext>
              </a:extLst>
            </p:cNvPr>
            <p:cNvSpPr txBox="1"/>
            <p:nvPr/>
          </p:nvSpPr>
          <p:spPr>
            <a:xfrm>
              <a:off x="3376452" y="1854561"/>
              <a:ext cx="654696" cy="738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682" b="1" dirty="0">
                  <a:solidFill>
                    <a:srgbClr val="0098C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02</a:t>
              </a:r>
              <a:endParaRPr lang="ko-KR" altLang="en-US" sz="2682" b="1" dirty="0">
                <a:solidFill>
                  <a:srgbClr val="0098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54738DEF-15F6-4B85-8217-D016B7BCF8DB}"/>
                </a:ext>
              </a:extLst>
            </p:cNvPr>
            <p:cNvGrpSpPr/>
            <p:nvPr/>
          </p:nvGrpSpPr>
          <p:grpSpPr>
            <a:xfrm>
              <a:off x="3354984" y="2554677"/>
              <a:ext cx="2338268" cy="3235619"/>
              <a:chOff x="2227882" y="1330362"/>
              <a:chExt cx="3661175" cy="323561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284A60-A475-4396-90AC-8B28256B791C}"/>
                  </a:ext>
                </a:extLst>
              </p:cNvPr>
              <p:cNvSpPr txBox="1"/>
              <p:nvPr/>
            </p:nvSpPr>
            <p:spPr>
              <a:xfrm>
                <a:off x="2227882" y="1797429"/>
                <a:ext cx="3612026" cy="27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개봉 전 평점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개봉 전 긍정 리뷰 수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개봉 전 부정 리뷰 수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개봉 전 총 리뷰 수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개봉 당일 긍정 리뷰 수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개봉 당일 부정 리뷰 수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  <a:p>
                <a:pPr marL="185780" indent="-185780" algn="l">
                  <a:buFont typeface="Arial" panose="020B0604020202020204" pitchFamily="34" charset="0"/>
                  <a:buChar char="•"/>
                </a:pPr>
                <a:r>
                  <a:rPr lang="ko-KR" altLang="en-US" sz="1463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rPr>
                  <a:t>개봉 당일 총 리뷰 수</a:t>
                </a:r>
                <a:endParaRPr lang="en-US" altLang="ko-KR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2FA961-B18C-475D-A589-97EE866226E6}"/>
                  </a:ext>
                </a:extLst>
              </p:cNvPr>
              <p:cNvSpPr txBox="1"/>
              <p:nvPr/>
            </p:nvSpPr>
            <p:spPr>
              <a:xfrm>
                <a:off x="2307247" y="1330362"/>
                <a:ext cx="3581810" cy="464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463" b="1" dirty="0">
                    <a:solidFill>
                      <a:srgbClr val="0098C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온라인 구전 효과 데이터</a:t>
                </a:r>
              </a:p>
            </p:txBody>
          </p:sp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146D2B-4EA5-464A-81E7-BB3D9BB5149E}"/>
              </a:ext>
            </a:extLst>
          </p:cNvPr>
          <p:cNvSpPr/>
          <p:nvPr/>
        </p:nvSpPr>
        <p:spPr>
          <a:xfrm>
            <a:off x="3146206" y="5345130"/>
            <a:ext cx="6366219" cy="36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88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특히 네이버 리뷰 데이터와의 상관 관계가 높은 것으로 나타났다</a:t>
            </a:r>
            <a:r>
              <a:rPr lang="en-US" altLang="ko-KR" sz="1788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788" dirty="0"/>
          </a:p>
        </p:txBody>
      </p:sp>
      <p:sp>
        <p:nvSpPr>
          <p:cNvPr id="17" name="Shape 207">
            <a:extLst>
              <a:ext uri="{FF2B5EF4-FFF2-40B4-BE49-F238E27FC236}">
                <a16:creationId xmlns:a16="http://schemas.microsoft.com/office/drawing/2014/main" id="{3B7CD80B-E019-49C2-AE80-238AEA02ECD1}"/>
              </a:ext>
            </a:extLst>
          </p:cNvPr>
          <p:cNvSpPr/>
          <p:nvPr/>
        </p:nvSpPr>
        <p:spPr>
          <a:xfrm>
            <a:off x="985906" y="4972195"/>
            <a:ext cx="1989205" cy="324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300"/>
          </a:p>
        </p:txBody>
      </p:sp>
      <p:sp>
        <p:nvSpPr>
          <p:cNvPr id="18" name="Shape 208">
            <a:extLst>
              <a:ext uri="{FF2B5EF4-FFF2-40B4-BE49-F238E27FC236}">
                <a16:creationId xmlns:a16="http://schemas.microsoft.com/office/drawing/2014/main" id="{74E20E85-7DB0-440A-B56F-E5413CDF4A47}"/>
              </a:ext>
            </a:extLst>
          </p:cNvPr>
          <p:cNvSpPr/>
          <p:nvPr/>
        </p:nvSpPr>
        <p:spPr>
          <a:xfrm>
            <a:off x="1216424" y="4992163"/>
            <a:ext cx="1528169" cy="2917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0638" tIns="20638" rIns="20638" bIns="20638" numCol="1" anchor="ctr">
            <a:spAutoFit/>
          </a:bodyPr>
          <a:lstStyle>
            <a:lvl1pPr>
              <a:spcBef>
                <a:spcPts val="5900"/>
              </a:spcBef>
              <a:defRPr sz="25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Bebas"/>
              </a:defRPr>
            </a:lvl1pPr>
          </a:lstStyle>
          <a:p>
            <a:r>
              <a:rPr lang="ko-KR" altLang="en-US" sz="162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sz="1625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4DF740-693B-4D62-B90C-542B05215430}"/>
              </a:ext>
            </a:extLst>
          </p:cNvPr>
          <p:cNvSpPr/>
          <p:nvPr/>
        </p:nvSpPr>
        <p:spPr>
          <a:xfrm>
            <a:off x="5434661" y="3541935"/>
            <a:ext cx="426720" cy="936000"/>
          </a:xfrm>
          <a:prstGeom prst="rect">
            <a:avLst/>
          </a:prstGeom>
          <a:noFill/>
          <a:ln w="38100" cap="flat">
            <a:solidFill>
              <a:srgbClr val="00AEE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3EF411B4-954B-4801-ABB7-2B5012568CA5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54C08DEB-FD68-4691-8DB4-44995384866C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18E756-8156-4AF9-B166-F0BFB63BA291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3 – 1.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상관 관계 분석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39045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 247"/>
          <p:cNvGrpSpPr/>
          <p:nvPr/>
        </p:nvGrpSpPr>
        <p:grpSpPr>
          <a:xfrm>
            <a:off x="775398" y="2151046"/>
            <a:ext cx="7525989" cy="3481819"/>
            <a:chOff x="0" y="0"/>
            <a:chExt cx="18525505" cy="8570630"/>
          </a:xfrm>
        </p:grpSpPr>
        <p:sp>
          <p:nvSpPr>
            <p:cNvPr id="239" name="Shape 239"/>
            <p:cNvSpPr/>
            <p:nvPr/>
          </p:nvSpPr>
          <p:spPr>
            <a:xfrm>
              <a:off x="0" y="0"/>
              <a:ext cx="6589315" cy="8570630"/>
            </a:xfrm>
            <a:prstGeom prst="roundRect">
              <a:avLst>
                <a:gd name="adj" fmla="val 0"/>
              </a:avLst>
            </a:prstGeom>
            <a:noFill/>
            <a:ln w="635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930012" y="3514325"/>
              <a:ext cx="2729292" cy="7998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0" y="637282"/>
              <a:ext cx="6589315" cy="174315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63500" cap="flat">
              <a:solidFill>
                <a:srgbClr val="00AFEE"/>
              </a:solidFill>
              <a:prstDash val="solid"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397151" y="1078759"/>
              <a:ext cx="1495483" cy="860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0638" tIns="20638" rIns="20638" bIns="20638" numCol="1" anchor="ctr">
              <a:spAutoFit/>
            </a:bodyPr>
            <a:lstStyle>
              <a:lvl1pPr algn="l">
                <a:spcBef>
                  <a:spcPts val="4500"/>
                </a:spcBef>
                <a:defRPr sz="4500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r>
                <a:rPr lang="en-US" sz="20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Svm</a:t>
              </a:r>
              <a:endParaRPr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Shape 240">
              <a:extLst>
                <a:ext uri="{FF2B5EF4-FFF2-40B4-BE49-F238E27FC236}">
                  <a16:creationId xmlns:a16="http://schemas.microsoft.com/office/drawing/2014/main" id="{DB4B94AB-518E-46F5-BA4C-D558C3461D40}"/>
                </a:ext>
              </a:extLst>
            </p:cNvPr>
            <p:cNvSpPr/>
            <p:nvPr/>
          </p:nvSpPr>
          <p:spPr>
            <a:xfrm>
              <a:off x="15796213" y="3514325"/>
              <a:ext cx="2729292" cy="7998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6" name="Group 256"/>
          <p:cNvGrpSpPr/>
          <p:nvPr/>
        </p:nvGrpSpPr>
        <p:grpSpPr>
          <a:xfrm>
            <a:off x="6408543" y="2151046"/>
            <a:ext cx="2676910" cy="3481819"/>
            <a:chOff x="0" y="0"/>
            <a:chExt cx="6589315" cy="8570630"/>
          </a:xfrm>
        </p:grpSpPr>
        <p:sp>
          <p:nvSpPr>
            <p:cNvPr id="248" name="Shape 248"/>
            <p:cNvSpPr/>
            <p:nvPr/>
          </p:nvSpPr>
          <p:spPr>
            <a:xfrm>
              <a:off x="0" y="0"/>
              <a:ext cx="6589315" cy="8570630"/>
            </a:xfrm>
            <a:prstGeom prst="roundRect">
              <a:avLst>
                <a:gd name="adj" fmla="val 0"/>
              </a:avLst>
            </a:prstGeom>
            <a:noFill/>
            <a:ln w="635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0" y="637282"/>
              <a:ext cx="6589315" cy="174315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63500" cap="flat">
              <a:solidFill>
                <a:srgbClr val="00AFEE"/>
              </a:solidFill>
              <a:prstDash val="solid"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1146853" y="1078759"/>
              <a:ext cx="5086206" cy="860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0638" tIns="20638" rIns="20638" bIns="20638" numCol="1" anchor="ctr">
              <a:spAutoFit/>
            </a:bodyPr>
            <a:lstStyle>
              <a:lvl1pPr algn="l">
                <a:spcBef>
                  <a:spcPts val="4500"/>
                </a:spcBef>
                <a:defRPr sz="4500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r>
                <a:rPr lang="en-US" sz="20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Mlp</a:t>
              </a:r>
              <a:r>
                <a:rPr 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classifier</a:t>
              </a:r>
              <a:endParaRPr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57" name="Shape 257"/>
          <p:cNvSpPr/>
          <p:nvPr/>
        </p:nvSpPr>
        <p:spPr>
          <a:xfrm>
            <a:off x="3402175" y="1809473"/>
            <a:ext cx="3056500" cy="407025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63500">
            <a:solidFill>
              <a:srgbClr val="DCDEE0"/>
            </a:solidFill>
            <a:miter lim="400000"/>
          </a:ln>
        </p:spPr>
        <p:txBody>
          <a:bodyPr lIns="20638" tIns="20638" rIns="20638" bIns="20638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1" name="Group 261"/>
          <p:cNvGrpSpPr/>
          <p:nvPr/>
        </p:nvGrpSpPr>
        <p:grpSpPr>
          <a:xfrm>
            <a:off x="4376038" y="3475443"/>
            <a:ext cx="1108774" cy="324957"/>
            <a:chOff x="0" y="-4945219"/>
            <a:chExt cx="2729290" cy="799891"/>
          </a:xfrm>
        </p:grpSpPr>
        <p:sp>
          <p:nvSpPr>
            <p:cNvPr id="258" name="Shape 258"/>
            <p:cNvSpPr/>
            <p:nvPr/>
          </p:nvSpPr>
          <p:spPr>
            <a:xfrm>
              <a:off x="0" y="-4945219"/>
              <a:ext cx="2729290" cy="79989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666260" y="-4802180"/>
              <a:ext cx="1384999" cy="500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0638" tIns="20638" rIns="20638" bIns="20638" numCol="1" anchor="ctr">
              <a:spAutoFit/>
            </a:bodyPr>
            <a:lstStyle>
              <a:lvl1pPr>
                <a:spcBef>
                  <a:spcPts val="5900"/>
                </a:spcBef>
                <a:defRPr sz="2500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r>
                <a:rPr lang="ko-KR" altLang="en-US" sz="10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 이유</a:t>
              </a:r>
              <a:endParaRPr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62" name="Shape 262"/>
          <p:cNvSpPr/>
          <p:nvPr/>
        </p:nvSpPr>
        <p:spPr>
          <a:xfrm>
            <a:off x="3402175" y="2235517"/>
            <a:ext cx="3056500" cy="105700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63500">
            <a:solidFill>
              <a:srgbClr val="018ABE"/>
            </a:solidFill>
            <a:miter lim="400000"/>
          </a:ln>
        </p:spPr>
        <p:txBody>
          <a:bodyPr lIns="20638" tIns="20638" rIns="20638" bIns="20638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426941" y="2527736"/>
            <a:ext cx="3052119" cy="472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638" tIns="20638" rIns="20638" bIns="20638" anchor="ctr">
            <a:spAutoFit/>
          </a:bodyPr>
          <a:lstStyle>
            <a:lvl1pPr>
              <a:spcBef>
                <a:spcPts val="4500"/>
              </a:spcBef>
              <a:defRPr sz="60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Bebas"/>
              </a:defRPr>
            </a:lvl1pPr>
          </a:lstStyle>
          <a:p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Random forest</a:t>
            </a:r>
            <a:endParaRPr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E6795-EF0F-4009-9288-7597A0AE20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0089B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45" y="4069054"/>
            <a:ext cx="209051" cy="2090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E99B509-99BA-4701-B86E-BBFB37CA6B77}"/>
              </a:ext>
            </a:extLst>
          </p:cNvPr>
          <p:cNvSpPr/>
          <p:nvPr/>
        </p:nvSpPr>
        <p:spPr>
          <a:xfrm>
            <a:off x="3907491" y="4041945"/>
            <a:ext cx="8274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정확성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A077D8F-147A-49EA-90DD-EBDE07E4EB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0089B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45" y="4376668"/>
            <a:ext cx="209051" cy="2090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B08516-B3E9-4418-AF1C-C5F7C6201868}"/>
              </a:ext>
            </a:extLst>
          </p:cNvPr>
          <p:cNvSpPr/>
          <p:nvPr/>
        </p:nvSpPr>
        <p:spPr>
          <a:xfrm>
            <a:off x="3859731" y="4359188"/>
            <a:ext cx="23022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간편하고 빠른 학습 및 테스트 알고리즘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C70B7C-CB8D-41E2-A5BF-8C311A5ADF5F}"/>
              </a:ext>
            </a:extLst>
          </p:cNvPr>
          <p:cNvSpPr/>
          <p:nvPr/>
        </p:nvSpPr>
        <p:spPr>
          <a:xfrm>
            <a:off x="3924553" y="4661157"/>
            <a:ext cx="23392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소거 없이 입력 변수를 다룰 수 있음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DA6AA34-A03B-40BE-885C-9A599E8AC3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0089B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45" y="4684282"/>
            <a:ext cx="209051" cy="2090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92B4C5-06EF-417C-A6B3-98CC6CD72026}"/>
              </a:ext>
            </a:extLst>
          </p:cNvPr>
          <p:cNvSpPr/>
          <p:nvPr/>
        </p:nvSpPr>
        <p:spPr>
          <a:xfrm>
            <a:off x="3887742" y="4999359"/>
            <a:ext cx="19030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임의화를 통한 좋은 일반화 성능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309F738-67D2-4491-A84E-04D36FBF8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0089B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45" y="5032535"/>
            <a:ext cx="209051" cy="2090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151647-D622-47A3-94B4-8B2D75649666}"/>
              </a:ext>
            </a:extLst>
          </p:cNvPr>
          <p:cNvSpPr/>
          <p:nvPr/>
        </p:nvSpPr>
        <p:spPr>
          <a:xfrm>
            <a:off x="3897522" y="5317767"/>
            <a:ext cx="16257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 클래스 알고리즘 특성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6F0CFE4-72AF-4D7C-8DD3-400BA2ABB7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0089B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45" y="5340149"/>
            <a:ext cx="209051" cy="209051"/>
          </a:xfrm>
          <a:prstGeom prst="rect">
            <a:avLst/>
          </a:prstGeom>
        </p:spPr>
      </p:pic>
      <p:sp>
        <p:nvSpPr>
          <p:cNvPr id="44" name="Shape 259">
            <a:extLst>
              <a:ext uri="{FF2B5EF4-FFF2-40B4-BE49-F238E27FC236}">
                <a16:creationId xmlns:a16="http://schemas.microsoft.com/office/drawing/2014/main" id="{6D35407C-9E9B-4186-86E8-97030AC0C12E}"/>
              </a:ext>
            </a:extLst>
          </p:cNvPr>
          <p:cNvSpPr/>
          <p:nvPr/>
        </p:nvSpPr>
        <p:spPr>
          <a:xfrm>
            <a:off x="1830203" y="3647569"/>
            <a:ext cx="562656" cy="20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638" tIns="20638" rIns="20638" bIns="20638" numCol="1" anchor="ctr">
            <a:spAutoFit/>
          </a:bodyPr>
          <a:lstStyle>
            <a:lvl1pPr>
              <a:spcBef>
                <a:spcPts val="5900"/>
              </a:spcBef>
              <a:defRPr sz="25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Bebas"/>
              </a:defRPr>
            </a:lvl1pPr>
          </a:lstStyle>
          <a:p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탈락 이유</a:t>
            </a:r>
            <a:endParaRPr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Shape 259">
            <a:extLst>
              <a:ext uri="{FF2B5EF4-FFF2-40B4-BE49-F238E27FC236}">
                <a16:creationId xmlns:a16="http://schemas.microsoft.com/office/drawing/2014/main" id="{CC9A9A1A-02F2-45E5-BBEF-19A39F688326}"/>
              </a:ext>
            </a:extLst>
          </p:cNvPr>
          <p:cNvSpPr/>
          <p:nvPr/>
        </p:nvSpPr>
        <p:spPr>
          <a:xfrm>
            <a:off x="7465672" y="3647569"/>
            <a:ext cx="562656" cy="20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638" tIns="20638" rIns="20638" bIns="20638" numCol="1" anchor="ctr">
            <a:spAutoFit/>
          </a:bodyPr>
          <a:lstStyle>
            <a:lvl1pPr>
              <a:spcBef>
                <a:spcPts val="5900"/>
              </a:spcBef>
              <a:defRPr sz="25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Bebas"/>
              </a:defRPr>
            </a:lvl1pPr>
          </a:lstStyle>
          <a:p>
            <a:r>
              <a:rPr lang="ko-KR" altLang="en-US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탈락 이유</a:t>
            </a:r>
            <a:endParaRPr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516D57-B364-4D8B-A753-CD0769243C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32" y="4053512"/>
            <a:ext cx="209051" cy="209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9B65C-157A-416F-8294-4F28446E8FBB}"/>
              </a:ext>
            </a:extLst>
          </p:cNvPr>
          <p:cNvSpPr txBox="1"/>
          <p:nvPr/>
        </p:nvSpPr>
        <p:spPr>
          <a:xfrm>
            <a:off x="1190237" y="4075529"/>
            <a:ext cx="2107551" cy="1801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638" tIns="20638" rIns="20638" bIns="20638" numCol="1" spcCol="38100" rtlCol="0" anchor="ctr">
            <a:spAutoFit/>
          </a:bodyPr>
          <a:lstStyle/>
          <a:p>
            <a:pPr algn="l" defTabSz="335437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변수 설정을 잘 해야 한다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B72EE36-C361-4E7C-A2FA-D82AE7D95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6" y="4378338"/>
            <a:ext cx="209051" cy="20905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6892CEA-A6BC-4A58-902C-A59950448001}"/>
              </a:ext>
            </a:extLst>
          </p:cNvPr>
          <p:cNvSpPr txBox="1"/>
          <p:nvPr/>
        </p:nvSpPr>
        <p:spPr>
          <a:xfrm>
            <a:off x="1192460" y="4387617"/>
            <a:ext cx="2107551" cy="1801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638" tIns="20638" rIns="20638" bIns="20638" numCol="1" spcCol="38100" rtlCol="0" anchor="ctr">
            <a:spAutoFit/>
          </a:bodyPr>
          <a:lstStyle/>
          <a:p>
            <a:pPr algn="l" defTabSz="335437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예측이 어떻게 결정 됐는지 이해하기 힘들다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806FE17-D343-4FC9-80BB-34E0243FE1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2" y="4672684"/>
            <a:ext cx="209051" cy="2090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64777E5-7FAC-4CED-8D2D-978A9D52B77C}"/>
              </a:ext>
            </a:extLst>
          </p:cNvPr>
          <p:cNvSpPr txBox="1"/>
          <p:nvPr/>
        </p:nvSpPr>
        <p:spPr>
          <a:xfrm>
            <a:off x="1200041" y="4676961"/>
            <a:ext cx="2107551" cy="1801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638" tIns="20638" rIns="20638" bIns="20638" numCol="1" spcCol="38100" rtlCol="0" anchor="ctr">
            <a:spAutoFit/>
          </a:bodyPr>
          <a:lstStyle/>
          <a:p>
            <a:pPr algn="l" defTabSz="335437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 클래스는 분류 하지 못한다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F403AE6-2870-4D32-85CF-1986157EFB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80" y="4169716"/>
            <a:ext cx="209051" cy="20905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6D0125A-02A0-4FB1-A3FB-80A164CA7B0B}"/>
              </a:ext>
            </a:extLst>
          </p:cNvPr>
          <p:cNvSpPr txBox="1"/>
          <p:nvPr/>
        </p:nvSpPr>
        <p:spPr>
          <a:xfrm>
            <a:off x="6924047" y="4191733"/>
            <a:ext cx="2107551" cy="1801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638" tIns="20638" rIns="20638" bIns="20638" numCol="1" spcCol="38100" rtlCol="0" anchor="ctr">
            <a:spAutoFit/>
          </a:bodyPr>
          <a:lstStyle/>
          <a:p>
            <a:pPr algn="l" defTabSz="335437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변수 설정을 잘 해야 한다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56E204-D1BF-4401-BA8A-5808C2B02C36}"/>
              </a:ext>
            </a:extLst>
          </p:cNvPr>
          <p:cNvSpPr/>
          <p:nvPr/>
        </p:nvSpPr>
        <p:spPr>
          <a:xfrm>
            <a:off x="6933189" y="4528042"/>
            <a:ext cx="1795668" cy="1801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638" tIns="20638" rIns="20638" bIns="20638" numCol="1" spcCol="38100" rtlCol="0" anchor="ctr">
            <a:spAutoFit/>
          </a:bodyPr>
          <a:lstStyle/>
          <a:p>
            <a:pPr algn="l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 매개변수 튜닝이 매우 어렵다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7BCAA7D-18D7-4EC3-A6FE-51D415871C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25" y="4496966"/>
            <a:ext cx="209051" cy="209051"/>
          </a:xfrm>
          <a:prstGeom prst="rect">
            <a:avLst/>
          </a:prstGeom>
        </p:spPr>
      </p:pic>
      <p:grpSp>
        <p:nvGrpSpPr>
          <p:cNvPr id="52" name="Group 6">
            <a:extLst>
              <a:ext uri="{FF2B5EF4-FFF2-40B4-BE49-F238E27FC236}">
                <a16:creationId xmlns:a16="http://schemas.microsoft.com/office/drawing/2014/main" id="{624EF8E1-4615-4CF9-9EFB-C2523D07FF58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6F6FB0CB-DA6B-48FD-A8C9-3BAFB144F101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A51D4F-1BC8-4290-A076-CC679C7DEA20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3 - 2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예측 모델 선정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3"/>
          <p:cNvGrpSpPr>
            <a:grpSpLocks noChangeAspect="1"/>
          </p:cNvGrpSpPr>
          <p:nvPr/>
        </p:nvGrpSpPr>
        <p:grpSpPr>
          <a:xfrm>
            <a:off x="553481" y="2002659"/>
            <a:ext cx="8094433" cy="3391908"/>
            <a:chOff x="0" y="0"/>
            <a:chExt cx="18554402" cy="8036919"/>
          </a:xfrm>
        </p:grpSpPr>
        <p:graphicFrame>
          <p:nvGraphicFramePr>
            <p:cNvPr id="391" name="Chart 391"/>
            <p:cNvGraphicFramePr/>
            <p:nvPr>
              <p:extLst>
                <p:ext uri="{D42A27DB-BD31-4B8C-83A1-F6EECF244321}">
                  <p14:modId xmlns:p14="http://schemas.microsoft.com/office/powerpoint/2010/main" val="1328868961"/>
                </p:ext>
              </p:extLst>
            </p:nvPr>
          </p:nvGraphicFramePr>
          <p:xfrm>
            <a:off x="0" y="0"/>
            <a:ext cx="18554402" cy="8036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92" name="Shape 392"/>
            <p:cNvSpPr/>
            <p:nvPr/>
          </p:nvSpPr>
          <p:spPr>
            <a:xfrm>
              <a:off x="623098" y="542763"/>
              <a:ext cx="6993921" cy="699392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300"/>
            </a:p>
          </p:txBody>
        </p:sp>
      </p:grpSp>
      <p:sp>
        <p:nvSpPr>
          <p:cNvPr id="394" name="Shape 394"/>
          <p:cNvSpPr/>
          <p:nvPr/>
        </p:nvSpPr>
        <p:spPr>
          <a:xfrm>
            <a:off x="1310379" y="3327811"/>
            <a:ext cx="2071548" cy="86716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0638" tIns="20638" rIns="20638" bIns="20638" anchor="ctr">
            <a:spAutoFit/>
          </a:bodyPr>
          <a:lstStyle>
            <a:lvl1pPr>
              <a:spcBef>
                <a:spcPts val="4500"/>
              </a:spcBef>
              <a:defRPr sz="45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lvl1pPr>
          </a:lstStyle>
          <a:p>
            <a:r>
              <a:rPr lang="en-US" sz="2682" dirty="0"/>
              <a:t>Feature</a:t>
            </a:r>
            <a:r>
              <a:rPr lang="ko-KR" altLang="en-US" sz="2682" dirty="0"/>
              <a:t> </a:t>
            </a:r>
            <a:r>
              <a:rPr lang="en-US" altLang="ko-KR" sz="2682" dirty="0"/>
              <a:t>importance</a:t>
            </a:r>
            <a:r>
              <a:rPr sz="2682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10318-B3C9-4C80-9015-928131EC9432}"/>
              </a:ext>
            </a:extLst>
          </p:cNvPr>
          <p:cNvSpPr txBox="1"/>
          <p:nvPr/>
        </p:nvSpPr>
        <p:spPr>
          <a:xfrm>
            <a:off x="4800206" y="2761550"/>
            <a:ext cx="5468164" cy="2571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638" tIns="20638" rIns="20638" bIns="20638" numCol="1" spcCol="38100" rtlCol="0" anchor="ctr">
            <a:spAutoFit/>
          </a:bodyPr>
          <a:lstStyle/>
          <a:p>
            <a:pPr algn="just" defTabSz="335437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구전효과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75%,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속성 변수 중요도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25%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E7A896-E2F3-411C-A7F4-39F1D3738537}"/>
              </a:ext>
            </a:extLst>
          </p:cNvPr>
          <p:cNvSpPr/>
          <p:nvPr/>
        </p:nvSpPr>
        <p:spPr>
          <a:xfrm>
            <a:off x="4731806" y="3104669"/>
            <a:ext cx="45489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속성 변수는 예측 모델을 생성함에 있어 중요하지 않다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0C0FDE-616B-4B8A-A3C3-AE9AEE190BF1}"/>
              </a:ext>
            </a:extLst>
          </p:cNvPr>
          <p:cNvGrpSpPr/>
          <p:nvPr/>
        </p:nvGrpSpPr>
        <p:grpSpPr>
          <a:xfrm>
            <a:off x="4848645" y="2002659"/>
            <a:ext cx="1989205" cy="324956"/>
            <a:chOff x="1428678" y="5199647"/>
            <a:chExt cx="1989205" cy="324956"/>
          </a:xfrm>
        </p:grpSpPr>
        <p:sp>
          <p:nvSpPr>
            <p:cNvPr id="12" name="Shape 207">
              <a:extLst>
                <a:ext uri="{FF2B5EF4-FFF2-40B4-BE49-F238E27FC236}">
                  <a16:creationId xmlns:a16="http://schemas.microsoft.com/office/drawing/2014/main" id="{00443474-C572-454B-AF3B-962580A2F466}"/>
                </a:ext>
              </a:extLst>
            </p:cNvPr>
            <p:cNvSpPr/>
            <p:nvPr/>
          </p:nvSpPr>
          <p:spPr>
            <a:xfrm>
              <a:off x="1428678" y="5199647"/>
              <a:ext cx="1989205" cy="32495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300"/>
            </a:p>
          </p:txBody>
        </p:sp>
        <p:sp>
          <p:nvSpPr>
            <p:cNvPr id="13" name="Shape 208">
              <a:extLst>
                <a:ext uri="{FF2B5EF4-FFF2-40B4-BE49-F238E27FC236}">
                  <a16:creationId xmlns:a16="http://schemas.microsoft.com/office/drawing/2014/main" id="{5E1A1B4A-0979-46BE-A01B-F4209ADB7CC2}"/>
                </a:ext>
              </a:extLst>
            </p:cNvPr>
            <p:cNvSpPr/>
            <p:nvPr/>
          </p:nvSpPr>
          <p:spPr>
            <a:xfrm>
              <a:off x="1659196" y="5219615"/>
              <a:ext cx="1528169" cy="2917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0638" tIns="20638" rIns="20638" bIns="20638" numCol="1" anchor="ctr">
              <a:spAutoFit/>
            </a:bodyPr>
            <a:lstStyle>
              <a:lvl1pPr>
                <a:spcBef>
                  <a:spcPts val="5900"/>
                </a:spcBef>
                <a:defRPr sz="2500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r>
                <a:rPr lang="ko-KR" altLang="en-US" sz="1625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결과</a:t>
              </a:r>
              <a:endParaRPr sz="162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308C1DA8-3EC4-4659-99D4-C91293EF7DBA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D534F1D8-6413-40C9-B0A2-0AA0D1009076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442D0C-8761-4D45-8022-CCE3C21864C5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3 – 3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변수 선택 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(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변수 중요도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)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418055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40E2D1-8389-4ED1-B28A-22540F9CF97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22878695"/>
              </p:ext>
            </p:extLst>
          </p:nvPr>
        </p:nvGraphicFramePr>
        <p:xfrm>
          <a:off x="545842" y="2268991"/>
          <a:ext cx="3108255" cy="1875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745">
                  <a:extLst>
                    <a:ext uri="{9D8B030D-6E8A-4147-A177-3AD203B41FA5}">
                      <a16:colId xmlns:a16="http://schemas.microsoft.com/office/drawing/2014/main" val="1629486731"/>
                    </a:ext>
                  </a:extLst>
                </a:gridCol>
                <a:gridCol w="725590">
                  <a:extLst>
                    <a:ext uri="{9D8B030D-6E8A-4147-A177-3AD203B41FA5}">
                      <a16:colId xmlns:a16="http://schemas.microsoft.com/office/drawing/2014/main" val="3658981664"/>
                    </a:ext>
                  </a:extLst>
                </a:gridCol>
                <a:gridCol w="548886">
                  <a:extLst>
                    <a:ext uri="{9D8B030D-6E8A-4147-A177-3AD203B41FA5}">
                      <a16:colId xmlns:a16="http://schemas.microsoft.com/office/drawing/2014/main" val="2361588319"/>
                    </a:ext>
                  </a:extLst>
                </a:gridCol>
                <a:gridCol w="640367">
                  <a:extLst>
                    <a:ext uri="{9D8B030D-6E8A-4147-A177-3AD203B41FA5}">
                      <a16:colId xmlns:a16="http://schemas.microsoft.com/office/drawing/2014/main" val="643287622"/>
                    </a:ext>
                  </a:extLst>
                </a:gridCol>
                <a:gridCol w="626667">
                  <a:extLst>
                    <a:ext uri="{9D8B030D-6E8A-4147-A177-3AD203B41FA5}">
                      <a16:colId xmlns:a16="http://schemas.microsoft.com/office/drawing/2014/main" val="4061482180"/>
                    </a:ext>
                  </a:extLst>
                </a:gridCol>
              </a:tblGrid>
              <a:tr h="468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분류</a:t>
                      </a:r>
                    </a:p>
                  </a:txBody>
                  <a:tcPr marL="37148" marR="37148" marT="18574" marB="18574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9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precision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9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recall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9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f1-score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9B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accuracy</a:t>
                      </a:r>
                      <a:endParaRPr lang="ko-KR" altLang="en-US" sz="1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9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094010"/>
                  </a:ext>
                </a:extLst>
              </a:tr>
              <a:tr h="468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Class1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91%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98%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94%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88%</a:t>
                      </a:r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954007"/>
                  </a:ext>
                </a:extLst>
              </a:tr>
              <a:tr h="468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Class2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60%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27%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37%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697134"/>
                  </a:ext>
                </a:extLst>
              </a:tr>
              <a:tr h="468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Class3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73%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47%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57%</a:t>
                      </a:r>
                      <a:endParaRPr lang="ko-KR" altLang="en-US" sz="1000" dirty="0">
                        <a:ln>
                          <a:noFill/>
                        </a:ln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7148" marR="37148" marT="18574" marB="1857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06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738602A4-9FA0-47F3-BEB5-6312C548D9B5}"/>
              </a:ext>
            </a:extLst>
          </p:cNvPr>
          <p:cNvGrpSpPr>
            <a:grpSpLocks noChangeAspect="1"/>
          </p:cNvGrpSpPr>
          <p:nvPr/>
        </p:nvGrpSpPr>
        <p:grpSpPr>
          <a:xfrm>
            <a:off x="3726437" y="2268991"/>
            <a:ext cx="3400795" cy="2686525"/>
            <a:chOff x="2540424" y="2278920"/>
            <a:chExt cx="3698061" cy="28521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10AE1B8-2464-4D9C-9B26-2CDDA81BBC39}"/>
                </a:ext>
              </a:extLst>
            </p:cNvPr>
            <p:cNvGrpSpPr/>
            <p:nvPr/>
          </p:nvGrpSpPr>
          <p:grpSpPr>
            <a:xfrm>
              <a:off x="2540424" y="2278920"/>
              <a:ext cx="3698061" cy="2406150"/>
              <a:chOff x="2731616" y="2681729"/>
              <a:chExt cx="3698061" cy="240615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197EEA2-38C1-41DD-8F54-040E46DD12D2}"/>
                  </a:ext>
                </a:extLst>
              </p:cNvPr>
              <p:cNvGrpSpPr/>
              <p:nvPr/>
            </p:nvGrpSpPr>
            <p:grpSpPr>
              <a:xfrm>
                <a:off x="3124682" y="2681729"/>
                <a:ext cx="2570061" cy="1982123"/>
                <a:chOff x="6467800" y="307456"/>
                <a:chExt cx="2570061" cy="1982123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AB4A4220-0DE2-4CA2-A8EC-74BAD75A1889}"/>
                    </a:ext>
                  </a:extLst>
                </p:cNvPr>
                <p:cNvSpPr/>
                <p:nvPr/>
              </p:nvSpPr>
              <p:spPr>
                <a:xfrm>
                  <a:off x="6467802" y="309793"/>
                  <a:ext cx="857023" cy="662358"/>
                </a:xfrm>
                <a:prstGeom prst="rect">
                  <a:avLst/>
                </a:prstGeom>
                <a:solidFill>
                  <a:srgbClr val="0089BD">
                    <a:alpha val="60000"/>
                  </a:srgbClr>
                </a:solidFill>
                <a:ln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14e+02</a:t>
                  </a:r>
                  <a:endParaRPr lang="ko-KR" altLang="en-US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907696E-DE54-4296-9D61-756BE15CC4EA}"/>
                    </a:ext>
                  </a:extLst>
                </p:cNvPr>
                <p:cNvSpPr/>
                <p:nvPr/>
              </p:nvSpPr>
              <p:spPr>
                <a:xfrm>
                  <a:off x="6467801" y="972151"/>
                  <a:ext cx="857023" cy="662358"/>
                </a:xfrm>
                <a:prstGeom prst="rect">
                  <a:avLst/>
                </a:prstGeom>
                <a:solidFill>
                  <a:srgbClr val="999595"/>
                </a:solidFill>
                <a:ln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7</a:t>
                  </a:r>
                  <a:endParaRPr lang="ko-KR" altLang="en-US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F714693-B401-489B-90CA-F375ED37552A}"/>
                    </a:ext>
                  </a:extLst>
                </p:cNvPr>
                <p:cNvSpPr/>
                <p:nvPr/>
              </p:nvSpPr>
              <p:spPr>
                <a:xfrm>
                  <a:off x="6467800" y="1624884"/>
                  <a:ext cx="857023" cy="662358"/>
                </a:xfrm>
                <a:prstGeom prst="rect">
                  <a:avLst/>
                </a:prstGeom>
                <a:solidFill>
                  <a:srgbClr val="979191"/>
                </a:solidFill>
                <a:ln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8</a:t>
                  </a:r>
                  <a:endParaRPr lang="ko-KR" altLang="en-US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62405AE-A1BE-4E84-B9A2-96977D2255B1}"/>
                    </a:ext>
                  </a:extLst>
                </p:cNvPr>
                <p:cNvSpPr/>
                <p:nvPr/>
              </p:nvSpPr>
              <p:spPr>
                <a:xfrm>
                  <a:off x="7322091" y="309793"/>
                  <a:ext cx="857023" cy="66235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1</a:t>
                  </a:r>
                  <a:endParaRPr lang="ko-KR" altLang="en-US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CB9D2A42-42C0-4DB5-91A9-03AA9D1691FA}"/>
                    </a:ext>
                  </a:extLst>
                </p:cNvPr>
                <p:cNvSpPr/>
                <p:nvPr/>
              </p:nvSpPr>
              <p:spPr>
                <a:xfrm>
                  <a:off x="7323817" y="969814"/>
                  <a:ext cx="857023" cy="66235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3</a:t>
                  </a:r>
                  <a:endParaRPr lang="ko-KR" altLang="en-US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FC87400-8040-458C-AB5F-5C60F948FD6D}"/>
                    </a:ext>
                  </a:extLst>
                </p:cNvPr>
                <p:cNvSpPr/>
                <p:nvPr/>
              </p:nvSpPr>
              <p:spPr>
                <a:xfrm>
                  <a:off x="7322090" y="1627221"/>
                  <a:ext cx="857023" cy="66235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1</a:t>
                  </a:r>
                  <a:endParaRPr lang="ko-KR" altLang="en-US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98EF159-53AC-4E21-B91F-18E6CB1A2EF6}"/>
                    </a:ext>
                  </a:extLst>
                </p:cNvPr>
                <p:cNvSpPr/>
                <p:nvPr/>
              </p:nvSpPr>
              <p:spPr>
                <a:xfrm>
                  <a:off x="8183961" y="307456"/>
                  <a:ext cx="846411" cy="66235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2</a:t>
                  </a:r>
                  <a:endParaRPr lang="ko-KR" altLang="en-US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7211D6A-1539-4E7A-9BF1-CB74B3663975}"/>
                    </a:ext>
                  </a:extLst>
                </p:cNvPr>
                <p:cNvSpPr/>
                <p:nvPr/>
              </p:nvSpPr>
              <p:spPr>
                <a:xfrm>
                  <a:off x="8180838" y="968646"/>
                  <a:ext cx="857023" cy="66235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1</a:t>
                  </a:r>
                  <a:endParaRPr lang="ko-KR" altLang="en-US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0ED185D-AEB6-4DBB-AD6B-777A43FE0B70}"/>
                    </a:ext>
                  </a:extLst>
                </p:cNvPr>
                <p:cNvSpPr/>
                <p:nvPr/>
              </p:nvSpPr>
              <p:spPr>
                <a:xfrm>
                  <a:off x="8178830" y="1620064"/>
                  <a:ext cx="857023" cy="662358"/>
                </a:xfrm>
                <a:prstGeom prst="rect">
                  <a:avLst/>
                </a:prstGeom>
                <a:solidFill>
                  <a:srgbClr val="979191"/>
                </a:solidFill>
                <a:ln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8</a:t>
                  </a:r>
                  <a:endParaRPr lang="ko-KR" altLang="en-US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C06C245-3362-4FE8-B00F-957EF22DFCDC}"/>
                  </a:ext>
                </a:extLst>
              </p:cNvPr>
              <p:cNvSpPr/>
              <p:nvPr/>
            </p:nvSpPr>
            <p:spPr>
              <a:xfrm>
                <a:off x="5852160" y="2681729"/>
                <a:ext cx="124316" cy="1979786"/>
              </a:xfrm>
              <a:prstGeom prst="rect">
                <a:avLst/>
              </a:prstGeom>
              <a:gradFill flip="none" rotWithShape="1">
                <a:gsLst>
                  <a:gs pos="0">
                    <a:srgbClr val="0089BD"/>
                  </a:gs>
                  <a:gs pos="76000">
                    <a:schemeClr val="bg2">
                      <a:lumMod val="50000"/>
                    </a:schemeClr>
                  </a:gs>
                  <a:gs pos="86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94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AF9B71D-41E9-427F-8B27-AE208C3C3EDD}"/>
                  </a:ext>
                </a:extLst>
              </p:cNvPr>
              <p:cNvGrpSpPr/>
              <p:nvPr/>
            </p:nvGrpSpPr>
            <p:grpSpPr>
              <a:xfrm>
                <a:off x="5967064" y="2877957"/>
                <a:ext cx="453201" cy="257314"/>
                <a:chOff x="5967064" y="2897207"/>
                <a:chExt cx="453201" cy="257314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940537A-DB58-4B07-B414-B7D1A408F84B}"/>
                    </a:ext>
                  </a:extLst>
                </p:cNvPr>
                <p:cNvSpPr txBox="1"/>
                <p:nvPr/>
              </p:nvSpPr>
              <p:spPr>
                <a:xfrm>
                  <a:off x="5967064" y="2897207"/>
                  <a:ext cx="453201" cy="2573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75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125</a:t>
                  </a:r>
                  <a:endParaRPr lang="ko-KR" altLang="en-US" sz="975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EB09FEF-8CB7-4E30-8BE5-09A9DFCF5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6989" y="3012623"/>
                  <a:ext cx="72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92286EA-055D-451B-BC5C-FEBCB5CA9551}"/>
                  </a:ext>
                </a:extLst>
              </p:cNvPr>
              <p:cNvGrpSpPr/>
              <p:nvPr/>
            </p:nvGrpSpPr>
            <p:grpSpPr>
              <a:xfrm>
                <a:off x="5967063" y="3198712"/>
                <a:ext cx="453201" cy="257314"/>
                <a:chOff x="5967064" y="2897207"/>
                <a:chExt cx="453201" cy="257314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45072EF-C437-4A32-A273-3FA8373703F0}"/>
                    </a:ext>
                  </a:extLst>
                </p:cNvPr>
                <p:cNvSpPr txBox="1"/>
                <p:nvPr/>
              </p:nvSpPr>
              <p:spPr>
                <a:xfrm>
                  <a:off x="5967064" y="2897207"/>
                  <a:ext cx="453201" cy="2573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75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100</a:t>
                  </a:r>
                  <a:endParaRPr lang="ko-KR" altLang="en-US" sz="975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F063379-9101-450E-AF2D-E1A52811B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6989" y="3012623"/>
                  <a:ext cx="72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B5DF972-8BCE-419D-8191-DBB26CD61DD1}"/>
                  </a:ext>
                </a:extLst>
              </p:cNvPr>
              <p:cNvGrpSpPr/>
              <p:nvPr/>
            </p:nvGrpSpPr>
            <p:grpSpPr>
              <a:xfrm>
                <a:off x="5967062" y="3524791"/>
                <a:ext cx="453201" cy="257314"/>
                <a:chOff x="5967064" y="2897207"/>
                <a:chExt cx="453201" cy="257314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7393B2C-C792-401D-AF41-B54E0ECDAF51}"/>
                    </a:ext>
                  </a:extLst>
                </p:cNvPr>
                <p:cNvSpPr txBox="1"/>
                <p:nvPr/>
              </p:nvSpPr>
              <p:spPr>
                <a:xfrm>
                  <a:off x="5967064" y="2897207"/>
                  <a:ext cx="453201" cy="2573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75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75</a:t>
                  </a:r>
                  <a:endParaRPr lang="ko-KR" altLang="en-US" sz="975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2AD9E3E5-9BB4-4250-BE8A-C5325F4B9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6989" y="3012623"/>
                  <a:ext cx="72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17AD939-3CF6-4557-9DBF-7A226A37C84E}"/>
                  </a:ext>
                </a:extLst>
              </p:cNvPr>
              <p:cNvGrpSpPr/>
              <p:nvPr/>
            </p:nvGrpSpPr>
            <p:grpSpPr>
              <a:xfrm>
                <a:off x="5967061" y="3869078"/>
                <a:ext cx="453201" cy="257313"/>
                <a:chOff x="5967064" y="2906832"/>
                <a:chExt cx="453201" cy="25731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BE4B41F-95B8-4A28-817C-BB2CE51DAB9A}"/>
                    </a:ext>
                  </a:extLst>
                </p:cNvPr>
                <p:cNvSpPr txBox="1"/>
                <p:nvPr/>
              </p:nvSpPr>
              <p:spPr>
                <a:xfrm>
                  <a:off x="5967064" y="2906832"/>
                  <a:ext cx="453201" cy="257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75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50</a:t>
                  </a:r>
                  <a:endParaRPr lang="ko-KR" altLang="en-US" sz="975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FC1EAC3D-C18A-4588-ADB7-9016CEBC9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6989" y="3012623"/>
                  <a:ext cx="72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97A7150-4C4E-4698-91E7-6F6E958F8BDD}"/>
                  </a:ext>
                </a:extLst>
              </p:cNvPr>
              <p:cNvGrpSpPr/>
              <p:nvPr/>
            </p:nvGrpSpPr>
            <p:grpSpPr>
              <a:xfrm>
                <a:off x="5976476" y="4222619"/>
                <a:ext cx="453201" cy="257315"/>
                <a:chOff x="5967064" y="2905810"/>
                <a:chExt cx="453201" cy="257315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AE8651-561C-4F2A-B303-9B3821C65469}"/>
                    </a:ext>
                  </a:extLst>
                </p:cNvPr>
                <p:cNvSpPr txBox="1"/>
                <p:nvPr/>
              </p:nvSpPr>
              <p:spPr>
                <a:xfrm>
                  <a:off x="5967064" y="2905810"/>
                  <a:ext cx="453201" cy="257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75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25</a:t>
                  </a:r>
                  <a:endParaRPr lang="ko-KR" altLang="en-US" sz="975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F510CD1D-D019-4A3C-A05C-D7FEA0875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6989" y="3012623"/>
                  <a:ext cx="72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CC16B7-E0D4-4178-BB28-505B07E19C2D}"/>
                  </a:ext>
                </a:extLst>
              </p:cNvPr>
              <p:cNvSpPr txBox="1"/>
              <p:nvPr/>
            </p:nvSpPr>
            <p:spPr>
              <a:xfrm>
                <a:off x="5019802" y="4744390"/>
                <a:ext cx="490888" cy="336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class3</a:t>
                </a:r>
                <a:endParaRPr lang="ko-KR" altLang="en-US" sz="73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31D8C4F-0748-49A0-A2E8-02ABDC83AED6}"/>
                  </a:ext>
                </a:extLst>
              </p:cNvPr>
              <p:cNvCxnSpPr>
                <a:stCxn id="13" idx="0"/>
                <a:endCxn id="46" idx="2"/>
              </p:cNvCxnSpPr>
              <p:nvPr/>
            </p:nvCxnSpPr>
            <p:spPr>
              <a:xfrm flipH="1" flipV="1">
                <a:off x="5264224" y="4656695"/>
                <a:ext cx="1022" cy="8769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EAD017-9916-4DDD-BEDA-5E95F1C82517}"/>
                  </a:ext>
                </a:extLst>
              </p:cNvPr>
              <p:cNvSpPr txBox="1"/>
              <p:nvPr/>
            </p:nvSpPr>
            <p:spPr>
              <a:xfrm>
                <a:off x="4157128" y="4751056"/>
                <a:ext cx="490888" cy="336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class2</a:t>
                </a:r>
                <a:endParaRPr lang="ko-KR" altLang="en-US" sz="73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D520832-9975-4636-9A9B-7F349BC489D8}"/>
                  </a:ext>
                </a:extLst>
              </p:cNvPr>
              <p:cNvCxnSpPr>
                <a:stCxn id="15" idx="0"/>
              </p:cNvCxnSpPr>
              <p:nvPr/>
            </p:nvCxnSpPr>
            <p:spPr>
              <a:xfrm flipV="1">
                <a:off x="4402572" y="4671968"/>
                <a:ext cx="0" cy="790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3DB95C-F0B2-4469-8083-B87CF28F217C}"/>
                  </a:ext>
                </a:extLst>
              </p:cNvPr>
              <p:cNvSpPr txBox="1"/>
              <p:nvPr/>
            </p:nvSpPr>
            <p:spPr>
              <a:xfrm>
                <a:off x="3305479" y="4744388"/>
                <a:ext cx="490888" cy="336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class1</a:t>
                </a:r>
                <a:endParaRPr lang="ko-KR" altLang="en-US" sz="73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B091F12-91A5-4CA9-8FFF-199CDEA5EEDD}"/>
                  </a:ext>
                </a:extLst>
              </p:cNvPr>
              <p:cNvCxnSpPr>
                <a:stCxn id="17" idx="0"/>
              </p:cNvCxnSpPr>
              <p:nvPr/>
            </p:nvCxnSpPr>
            <p:spPr>
              <a:xfrm flipV="1">
                <a:off x="3550922" y="4665302"/>
                <a:ext cx="1" cy="7908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E17E2BC-298B-4F80-9239-2BE00AC396CA}"/>
                  </a:ext>
                </a:extLst>
              </p:cNvPr>
              <p:cNvGrpSpPr/>
              <p:nvPr/>
            </p:nvGrpSpPr>
            <p:grpSpPr>
              <a:xfrm>
                <a:off x="2733222" y="2770182"/>
                <a:ext cx="388074" cy="490888"/>
                <a:chOff x="2733222" y="2770182"/>
                <a:chExt cx="388074" cy="490888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BD6BA9-4B98-4D3B-8663-A5A80030DC65}"/>
                    </a:ext>
                  </a:extLst>
                </p:cNvPr>
                <p:cNvSpPr txBox="1"/>
                <p:nvPr/>
              </p:nvSpPr>
              <p:spPr>
                <a:xfrm rot="16200000">
                  <a:off x="2660277" y="2843127"/>
                  <a:ext cx="490888" cy="344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class1</a:t>
                  </a:r>
                  <a:endParaRPr lang="ko-KR" altLang="en-US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26ADA1EF-010E-477A-8928-019D0C6888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49296" y="3020648"/>
                  <a:ext cx="72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A101B0F-0A0A-46B9-9A7B-28549BC3E2DE}"/>
                  </a:ext>
                </a:extLst>
              </p:cNvPr>
              <p:cNvGrpSpPr/>
              <p:nvPr/>
            </p:nvGrpSpPr>
            <p:grpSpPr>
              <a:xfrm>
                <a:off x="2731618" y="3423097"/>
                <a:ext cx="388074" cy="490888"/>
                <a:chOff x="2733222" y="2770183"/>
                <a:chExt cx="388074" cy="490888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85197A2-9DD7-469E-831B-9677904B05D6}"/>
                    </a:ext>
                  </a:extLst>
                </p:cNvPr>
                <p:cNvSpPr txBox="1"/>
                <p:nvPr/>
              </p:nvSpPr>
              <p:spPr>
                <a:xfrm rot="16200000">
                  <a:off x="2660277" y="2843128"/>
                  <a:ext cx="490888" cy="344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class2</a:t>
                  </a:r>
                  <a:endParaRPr lang="ko-KR" altLang="en-US" sz="73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4EB6756B-CC19-40E4-92E3-F7197ED66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49296" y="3020648"/>
                  <a:ext cx="72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82175CD-03E8-45EE-BE7C-7B2C03E34B1D}"/>
                  </a:ext>
                </a:extLst>
              </p:cNvPr>
              <p:cNvGrpSpPr/>
              <p:nvPr/>
            </p:nvGrpSpPr>
            <p:grpSpPr>
              <a:xfrm>
                <a:off x="2731616" y="4077610"/>
                <a:ext cx="388074" cy="490888"/>
                <a:chOff x="2733222" y="2770182"/>
                <a:chExt cx="388074" cy="49088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EAF47E8-91CE-499D-A35E-120A6003E9A6}"/>
                    </a:ext>
                  </a:extLst>
                </p:cNvPr>
                <p:cNvSpPr txBox="1"/>
                <p:nvPr/>
              </p:nvSpPr>
              <p:spPr>
                <a:xfrm rot="16200000">
                  <a:off x="2660277" y="2843127"/>
                  <a:ext cx="490888" cy="344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3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class3</a:t>
                  </a:r>
                  <a:endParaRPr lang="ko-KR" altLang="en-US" sz="366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B38207B-07DA-45D0-84B0-6201B5A9CC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49296" y="3020648"/>
                  <a:ext cx="72000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7F15-7680-4638-B60B-431B19D6A76D}"/>
                </a:ext>
              </a:extLst>
            </p:cNvPr>
            <p:cNvSpPr txBox="1"/>
            <p:nvPr/>
          </p:nvSpPr>
          <p:spPr>
            <a:xfrm>
              <a:off x="2800911" y="4714441"/>
              <a:ext cx="2836764" cy="416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4800">
                  <a:latin typeface="+mj-lt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sz="1950" dirty="0">
                  <a:latin typeface="나눔스퀘어" panose="020B0600000101010101" pitchFamily="50" charset="-127"/>
                </a:rPr>
                <a:t>&lt;confusion matrix&gt;</a:t>
              </a:r>
              <a:endParaRPr lang="ko-KR" altLang="en-US" sz="1950" dirty="0">
                <a:latin typeface="나눔스퀘어" panose="020B0600000101010101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9E0390-C79F-4275-BF77-4123F93299C5}"/>
              </a:ext>
            </a:extLst>
          </p:cNvPr>
          <p:cNvSpPr txBox="1"/>
          <p:nvPr/>
        </p:nvSpPr>
        <p:spPr>
          <a:xfrm>
            <a:off x="663251" y="4536519"/>
            <a:ext cx="292742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&lt;classification report&gt;</a:t>
            </a:r>
            <a:endParaRPr lang="ko-KR" altLang="en-US" sz="19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C514CC-D44B-4448-B3A2-AE43534FC228}"/>
              </a:ext>
            </a:extLst>
          </p:cNvPr>
          <p:cNvSpPr txBox="1"/>
          <p:nvPr/>
        </p:nvSpPr>
        <p:spPr>
          <a:xfrm>
            <a:off x="7330455" y="2758181"/>
            <a:ext cx="2342075" cy="13940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638" tIns="20638" rIns="20638" bIns="20638" numCol="1" spcCol="38100" rtlCol="0" anchor="ctr">
            <a:spAutoFit/>
          </a:bodyPr>
          <a:lstStyle/>
          <a:p>
            <a:pPr algn="l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미만의 영화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(class1)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잘 예측하지만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l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부류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(class2, class3)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예측하지 못한다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 defTabSz="335437"/>
            <a:endParaRPr lang="en-US" altLang="ko-KR" sz="1788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 defTabSz="335437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(Train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 : 2)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Shape 207">
            <a:extLst>
              <a:ext uri="{FF2B5EF4-FFF2-40B4-BE49-F238E27FC236}">
                <a16:creationId xmlns:a16="http://schemas.microsoft.com/office/drawing/2014/main" id="{3AC4140D-78C5-47E6-B330-6CE08B5832A9}"/>
              </a:ext>
            </a:extLst>
          </p:cNvPr>
          <p:cNvSpPr/>
          <p:nvPr/>
        </p:nvSpPr>
        <p:spPr>
          <a:xfrm>
            <a:off x="7450231" y="2219950"/>
            <a:ext cx="1989205" cy="324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300"/>
          </a:p>
        </p:txBody>
      </p:sp>
      <p:sp>
        <p:nvSpPr>
          <p:cNvPr id="52" name="Shape 208">
            <a:extLst>
              <a:ext uri="{FF2B5EF4-FFF2-40B4-BE49-F238E27FC236}">
                <a16:creationId xmlns:a16="http://schemas.microsoft.com/office/drawing/2014/main" id="{7257BA35-C39E-4FB5-8065-9646899E3F08}"/>
              </a:ext>
            </a:extLst>
          </p:cNvPr>
          <p:cNvSpPr/>
          <p:nvPr/>
        </p:nvSpPr>
        <p:spPr>
          <a:xfrm>
            <a:off x="7680749" y="2239918"/>
            <a:ext cx="1528169" cy="2917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0638" tIns="20638" rIns="20638" bIns="20638" numCol="1" anchor="ctr">
            <a:spAutoFit/>
          </a:bodyPr>
          <a:lstStyle>
            <a:lvl1pPr>
              <a:spcBef>
                <a:spcPts val="5900"/>
              </a:spcBef>
              <a:defRPr sz="25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Bebas"/>
              </a:defRPr>
            </a:lvl1pPr>
          </a:lstStyle>
          <a:p>
            <a:r>
              <a:rPr lang="ko-KR" altLang="en-US" sz="162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sz="1625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EA245F30-1184-4348-9DF5-87DBD68A1F2A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0DAAA728-0B89-4F8D-AF1A-4616762F6520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66EE409-F9FC-4AA3-A253-D4BC927B310E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3 – 3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변수 선택 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(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예측 정확도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)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7383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5005F16-7702-467E-8073-096D3A9CE60C}"/>
              </a:ext>
            </a:extLst>
          </p:cNvPr>
          <p:cNvGrpSpPr>
            <a:grpSpLocks noChangeAspect="1"/>
          </p:cNvGrpSpPr>
          <p:nvPr/>
        </p:nvGrpSpPr>
        <p:grpSpPr>
          <a:xfrm>
            <a:off x="2505075" y="1696070"/>
            <a:ext cx="703765" cy="743174"/>
            <a:chOff x="2676525" y="1534609"/>
            <a:chExt cx="924074" cy="97582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71AD01A-47F2-4ED3-B775-F2D79B9AD037}"/>
                </a:ext>
              </a:extLst>
            </p:cNvPr>
            <p:cNvSpPr/>
            <p:nvPr/>
          </p:nvSpPr>
          <p:spPr>
            <a:xfrm>
              <a:off x="2676525" y="1886322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894DFB0-AAC8-4891-AB04-728E1151FD43}"/>
                </a:ext>
              </a:extLst>
            </p:cNvPr>
            <p:cNvSpPr/>
            <p:nvPr/>
          </p:nvSpPr>
          <p:spPr>
            <a:xfrm>
              <a:off x="2996925" y="1534609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2A87A36-B432-4971-9EBE-D061EAC8C220}"/>
                </a:ext>
              </a:extLst>
            </p:cNvPr>
            <p:cNvSpPr/>
            <p:nvPr/>
          </p:nvSpPr>
          <p:spPr>
            <a:xfrm>
              <a:off x="2745300" y="1636859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49C3939-B911-453F-B47B-2875A25B73BE}"/>
                </a:ext>
              </a:extLst>
            </p:cNvPr>
            <p:cNvSpPr/>
            <p:nvPr/>
          </p:nvSpPr>
          <p:spPr>
            <a:xfrm>
              <a:off x="2947124" y="1805335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4BA1D-093B-469C-A59B-5D53B239A099}"/>
                </a:ext>
              </a:extLst>
            </p:cNvPr>
            <p:cNvSpPr/>
            <p:nvPr/>
          </p:nvSpPr>
          <p:spPr>
            <a:xfrm>
              <a:off x="2902649" y="2049433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319C77-8FA3-430A-81E3-72D7F1E855A2}"/>
                </a:ext>
              </a:extLst>
            </p:cNvPr>
            <p:cNvSpPr/>
            <p:nvPr/>
          </p:nvSpPr>
          <p:spPr>
            <a:xfrm>
              <a:off x="2699589" y="2140942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205B964-C70D-4EC3-9A07-93CFCFE800F0}"/>
                </a:ext>
              </a:extLst>
            </p:cNvPr>
            <p:cNvSpPr/>
            <p:nvPr/>
          </p:nvSpPr>
          <p:spPr>
            <a:xfrm>
              <a:off x="3167400" y="2039968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8A0F884-1D18-4B5F-92A6-DF53C397AA45}"/>
                </a:ext>
              </a:extLst>
            </p:cNvPr>
            <p:cNvSpPr/>
            <p:nvPr/>
          </p:nvSpPr>
          <p:spPr>
            <a:xfrm>
              <a:off x="3420599" y="1945740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EEFFB0B-0AFC-4B8E-956F-74CB8780F5C2}"/>
                </a:ext>
              </a:extLst>
            </p:cNvPr>
            <p:cNvSpPr/>
            <p:nvPr/>
          </p:nvSpPr>
          <p:spPr>
            <a:xfrm>
              <a:off x="2916450" y="2292594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64779B-7B5F-493D-AA2C-0178590FA441}"/>
                </a:ext>
              </a:extLst>
            </p:cNvPr>
            <p:cNvSpPr/>
            <p:nvPr/>
          </p:nvSpPr>
          <p:spPr>
            <a:xfrm>
              <a:off x="3163275" y="2277103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277421D-5D90-4449-93CC-42279AB53799}"/>
                </a:ext>
              </a:extLst>
            </p:cNvPr>
            <p:cNvSpPr/>
            <p:nvPr/>
          </p:nvSpPr>
          <p:spPr>
            <a:xfrm>
              <a:off x="3380136" y="2183920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896D994-37A7-449C-AC2A-F39461607654}"/>
                </a:ext>
              </a:extLst>
            </p:cNvPr>
            <p:cNvSpPr/>
            <p:nvPr/>
          </p:nvSpPr>
          <p:spPr>
            <a:xfrm>
              <a:off x="3411223" y="1696323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F662096-D7E1-43FF-8482-87F413C7FE0C}"/>
                </a:ext>
              </a:extLst>
            </p:cNvPr>
            <p:cNvSpPr/>
            <p:nvPr/>
          </p:nvSpPr>
          <p:spPr>
            <a:xfrm>
              <a:off x="3173811" y="1786325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38FFE1B-208C-4DBD-A6CA-141B7AB28544}"/>
                </a:ext>
              </a:extLst>
            </p:cNvPr>
            <p:cNvSpPr/>
            <p:nvPr/>
          </p:nvSpPr>
          <p:spPr>
            <a:xfrm>
              <a:off x="3218775" y="1581235"/>
              <a:ext cx="180000" cy="217841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438E2BA-2282-44B4-986B-846A90348B95}"/>
              </a:ext>
            </a:extLst>
          </p:cNvPr>
          <p:cNvSpPr>
            <a:spLocks noChangeAspect="1"/>
          </p:cNvSpPr>
          <p:nvPr/>
        </p:nvSpPr>
        <p:spPr>
          <a:xfrm>
            <a:off x="4295775" y="1913227"/>
            <a:ext cx="1102630" cy="30079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나눔스퀘어" panose="020B0600000101010101" pitchFamily="50" charset="-127"/>
                <a:sym typeface="Helvetica Light"/>
              </a:rPr>
              <a:t>예측 모델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EC1465-A32E-4AC7-B2A3-1386196D654B}"/>
              </a:ext>
            </a:extLst>
          </p:cNvPr>
          <p:cNvSpPr>
            <a:spLocks noChangeAspect="1"/>
          </p:cNvSpPr>
          <p:nvPr/>
        </p:nvSpPr>
        <p:spPr>
          <a:xfrm>
            <a:off x="6924675" y="1460311"/>
            <a:ext cx="1095375" cy="256480"/>
          </a:xfrm>
          <a:prstGeom prst="rect">
            <a:avLst/>
          </a:prstGeom>
          <a:solidFill>
            <a:srgbClr val="00AEE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300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 미만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507775-F234-47B4-89C1-7897CAFB4F59}"/>
              </a:ext>
            </a:extLst>
          </p:cNvPr>
          <p:cNvSpPr>
            <a:spLocks noChangeAspect="1"/>
          </p:cNvSpPr>
          <p:nvPr/>
        </p:nvSpPr>
        <p:spPr>
          <a:xfrm>
            <a:off x="6924675" y="1908089"/>
            <a:ext cx="1095375" cy="256480"/>
          </a:xfrm>
          <a:prstGeom prst="rect">
            <a:avLst/>
          </a:prstGeom>
          <a:solidFill>
            <a:srgbClr val="00AEE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300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</a:t>
            </a: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~500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32EF25-2749-4C6A-92E1-2EEDCACA24FE}"/>
              </a:ext>
            </a:extLst>
          </p:cNvPr>
          <p:cNvSpPr>
            <a:spLocks noChangeAspect="1"/>
          </p:cNvSpPr>
          <p:nvPr/>
        </p:nvSpPr>
        <p:spPr>
          <a:xfrm>
            <a:off x="6924675" y="2366642"/>
            <a:ext cx="1095375" cy="256480"/>
          </a:xfrm>
          <a:prstGeom prst="rect">
            <a:avLst/>
          </a:prstGeom>
          <a:solidFill>
            <a:srgbClr val="00AEE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500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 이상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D6944CB-52B1-4E62-8D52-224E48757CEA}"/>
              </a:ext>
            </a:extLst>
          </p:cNvPr>
          <p:cNvCxnSpPr>
            <a:cxnSpLocks noChangeAspect="1"/>
            <a:stCxn id="28" idx="3"/>
            <a:endCxn id="29" idx="1"/>
          </p:cNvCxnSpPr>
          <p:nvPr/>
        </p:nvCxnSpPr>
        <p:spPr>
          <a:xfrm flipV="1">
            <a:off x="5398405" y="1588551"/>
            <a:ext cx="1526270" cy="47507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BAB50-C4E4-4356-B890-254927DB10D2}"/>
              </a:ext>
            </a:extLst>
          </p:cNvPr>
          <p:cNvCxnSpPr>
            <a:cxnSpLocks noChangeAspect="1"/>
            <a:stCxn id="28" idx="3"/>
            <a:endCxn id="30" idx="1"/>
          </p:cNvCxnSpPr>
          <p:nvPr/>
        </p:nvCxnSpPr>
        <p:spPr>
          <a:xfrm flipV="1">
            <a:off x="5398405" y="2036329"/>
            <a:ext cx="1526270" cy="2729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19FF333-BF12-40FB-874E-F90A0868F3FE}"/>
              </a:ext>
            </a:extLst>
          </p:cNvPr>
          <p:cNvCxnSpPr>
            <a:cxnSpLocks noChangeAspect="1"/>
            <a:stCxn id="28" idx="3"/>
            <a:endCxn id="31" idx="1"/>
          </p:cNvCxnSpPr>
          <p:nvPr/>
        </p:nvCxnSpPr>
        <p:spPr>
          <a:xfrm>
            <a:off x="5398405" y="2063623"/>
            <a:ext cx="1526270" cy="43125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D9CD874-5F53-433D-A284-CC36CD9C035A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277839" y="2063623"/>
            <a:ext cx="1017936" cy="45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4D5623-D044-463A-BAA6-9F9275BD489E}"/>
              </a:ext>
            </a:extLst>
          </p:cNvPr>
          <p:cNvGrpSpPr>
            <a:grpSpLocks noChangeAspect="1"/>
          </p:cNvGrpSpPr>
          <p:nvPr/>
        </p:nvGrpSpPr>
        <p:grpSpPr>
          <a:xfrm>
            <a:off x="2588325" y="4512954"/>
            <a:ext cx="531551" cy="539672"/>
            <a:chOff x="2902650" y="4434272"/>
            <a:chExt cx="697949" cy="708617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018EDD0-0A5E-4FE7-BDE7-26D40D9156CD}"/>
                </a:ext>
              </a:extLst>
            </p:cNvPr>
            <p:cNvSpPr/>
            <p:nvPr/>
          </p:nvSpPr>
          <p:spPr>
            <a:xfrm>
              <a:off x="2947124" y="4453287"/>
              <a:ext cx="180000" cy="217840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037DED1-3F51-44E6-BAC8-891F43D4E0AD}"/>
                </a:ext>
              </a:extLst>
            </p:cNvPr>
            <p:cNvSpPr/>
            <p:nvPr/>
          </p:nvSpPr>
          <p:spPr>
            <a:xfrm>
              <a:off x="2902650" y="4697385"/>
              <a:ext cx="180000" cy="217840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BEFE3AD-7E2E-4AC2-8CE9-AE505EF2FD77}"/>
                </a:ext>
              </a:extLst>
            </p:cNvPr>
            <p:cNvSpPr/>
            <p:nvPr/>
          </p:nvSpPr>
          <p:spPr>
            <a:xfrm>
              <a:off x="3167400" y="4687920"/>
              <a:ext cx="180000" cy="217840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143BE4D-270B-4086-AC60-99FE512B7B11}"/>
                </a:ext>
              </a:extLst>
            </p:cNvPr>
            <p:cNvSpPr/>
            <p:nvPr/>
          </p:nvSpPr>
          <p:spPr>
            <a:xfrm>
              <a:off x="3420599" y="4593689"/>
              <a:ext cx="180000" cy="217840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BC5A372-1E5C-4382-A2E5-5CCF70AF4152}"/>
                </a:ext>
              </a:extLst>
            </p:cNvPr>
            <p:cNvSpPr/>
            <p:nvPr/>
          </p:nvSpPr>
          <p:spPr>
            <a:xfrm>
              <a:off x="3163274" y="4925049"/>
              <a:ext cx="180000" cy="217840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DEB67DE-8C43-4462-BD01-3F749F5FC5C6}"/>
                </a:ext>
              </a:extLst>
            </p:cNvPr>
            <p:cNvSpPr/>
            <p:nvPr/>
          </p:nvSpPr>
          <p:spPr>
            <a:xfrm>
              <a:off x="3173812" y="4434272"/>
              <a:ext cx="180000" cy="217840"/>
            </a:xfrm>
            <a:prstGeom prst="ellipse">
              <a:avLst/>
            </a:prstGeom>
            <a:solidFill>
              <a:srgbClr val="0098C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endParaRP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44C6126-5C8D-4C9E-874E-709C32090B84}"/>
              </a:ext>
            </a:extLst>
          </p:cNvPr>
          <p:cNvSpPr>
            <a:spLocks noChangeAspect="1"/>
          </p:cNvSpPr>
          <p:nvPr/>
        </p:nvSpPr>
        <p:spPr>
          <a:xfrm>
            <a:off x="4305300" y="4608802"/>
            <a:ext cx="1102630" cy="30079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Helvetica Light"/>
              </a:rPr>
              <a:t>예측 모델 </a:t>
            </a:r>
            <a:r>
              <a:rPr kumimoji="0" lang="en-US" altLang="ko-KR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Helvetica Light"/>
              </a:rPr>
              <a:t>3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Helvetica Light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7A38D60-07DF-4F50-8AB8-BF64F8C83B8D}"/>
              </a:ext>
            </a:extLst>
          </p:cNvPr>
          <p:cNvSpPr>
            <a:spLocks noChangeAspect="1"/>
          </p:cNvSpPr>
          <p:nvPr/>
        </p:nvSpPr>
        <p:spPr>
          <a:xfrm>
            <a:off x="6934200" y="3936811"/>
            <a:ext cx="1095375" cy="256480"/>
          </a:xfrm>
          <a:prstGeom prst="rect">
            <a:avLst/>
          </a:prstGeom>
          <a:solidFill>
            <a:srgbClr val="00AEE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rPr>
              <a:t>100</a:t>
            </a: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rPr>
              <a:t>만</a:t>
            </a: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rPr>
              <a:t>~200</a:t>
            </a: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sym typeface="Helvetica Light"/>
              </a:rPr>
              <a:t>만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30EB12D-10A2-4F91-BCEA-92A6E76801F1}"/>
              </a:ext>
            </a:extLst>
          </p:cNvPr>
          <p:cNvSpPr>
            <a:spLocks noChangeAspect="1"/>
          </p:cNvSpPr>
          <p:nvPr/>
        </p:nvSpPr>
        <p:spPr>
          <a:xfrm>
            <a:off x="6934200" y="4384589"/>
            <a:ext cx="1095375" cy="256480"/>
          </a:xfrm>
          <a:prstGeom prst="rect">
            <a:avLst/>
          </a:prstGeom>
          <a:solidFill>
            <a:srgbClr val="00AEE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200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</a:t>
            </a: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~300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9D47590-5BCF-42A9-AC70-451EBE0F9647}"/>
              </a:ext>
            </a:extLst>
          </p:cNvPr>
          <p:cNvSpPr>
            <a:spLocks noChangeAspect="1"/>
          </p:cNvSpPr>
          <p:nvPr/>
        </p:nvSpPr>
        <p:spPr>
          <a:xfrm>
            <a:off x="6934200" y="4843142"/>
            <a:ext cx="1095375" cy="256480"/>
          </a:xfrm>
          <a:prstGeom prst="rect">
            <a:avLst/>
          </a:prstGeom>
          <a:solidFill>
            <a:srgbClr val="00AEE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300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</a:t>
            </a: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~400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BD4A5CD-8673-488C-9265-E4476224EAB8}"/>
              </a:ext>
            </a:extLst>
          </p:cNvPr>
          <p:cNvCxnSpPr>
            <a:cxnSpLocks noChangeAspect="1"/>
            <a:stCxn id="32" idx="3"/>
            <a:endCxn id="58" idx="1"/>
          </p:cNvCxnSpPr>
          <p:nvPr/>
        </p:nvCxnSpPr>
        <p:spPr>
          <a:xfrm flipV="1">
            <a:off x="5521038" y="4065051"/>
            <a:ext cx="1413162" cy="70261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4A7C8AF-03D3-4E0C-A111-E28529F87F9C}"/>
              </a:ext>
            </a:extLst>
          </p:cNvPr>
          <p:cNvCxnSpPr>
            <a:cxnSpLocks noChangeAspect="1"/>
            <a:stCxn id="32" idx="3"/>
            <a:endCxn id="59" idx="1"/>
          </p:cNvCxnSpPr>
          <p:nvPr/>
        </p:nvCxnSpPr>
        <p:spPr>
          <a:xfrm flipV="1">
            <a:off x="5521038" y="4512829"/>
            <a:ext cx="1413162" cy="25484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E203853-D9A3-478B-B435-EB055CA7938B}"/>
              </a:ext>
            </a:extLst>
          </p:cNvPr>
          <p:cNvCxnSpPr>
            <a:cxnSpLocks noChangeAspect="1"/>
            <a:stCxn id="32" idx="3"/>
            <a:endCxn id="60" idx="1"/>
          </p:cNvCxnSpPr>
          <p:nvPr/>
        </p:nvCxnSpPr>
        <p:spPr>
          <a:xfrm>
            <a:off x="5521038" y="4767670"/>
            <a:ext cx="1413162" cy="20371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1ED6252-1520-4F4F-839D-F7ED004C50EE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219559" y="4767670"/>
            <a:ext cx="97036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8EEBAAF-AF2B-4A97-9162-897932C589AA}"/>
              </a:ext>
            </a:extLst>
          </p:cNvPr>
          <p:cNvSpPr>
            <a:spLocks noChangeAspect="1"/>
          </p:cNvSpPr>
          <p:nvPr/>
        </p:nvSpPr>
        <p:spPr>
          <a:xfrm>
            <a:off x="6934200" y="3472655"/>
            <a:ext cx="1095375" cy="256480"/>
          </a:xfrm>
          <a:prstGeom prst="rect">
            <a:avLst/>
          </a:prstGeom>
          <a:solidFill>
            <a:srgbClr val="00AEE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100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 미만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EFD7F5F-C115-4B7D-BE00-7CDC3E880A35}"/>
              </a:ext>
            </a:extLst>
          </p:cNvPr>
          <p:cNvSpPr>
            <a:spLocks noChangeAspect="1"/>
          </p:cNvSpPr>
          <p:nvPr/>
        </p:nvSpPr>
        <p:spPr>
          <a:xfrm>
            <a:off x="6934200" y="5292710"/>
            <a:ext cx="1095375" cy="256480"/>
          </a:xfrm>
          <a:prstGeom prst="rect">
            <a:avLst/>
          </a:prstGeom>
          <a:solidFill>
            <a:srgbClr val="00AEE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400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</a:t>
            </a: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~500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F16699-21A2-489D-801B-8CAE7437C661}"/>
              </a:ext>
            </a:extLst>
          </p:cNvPr>
          <p:cNvSpPr>
            <a:spLocks noChangeAspect="1"/>
          </p:cNvSpPr>
          <p:nvPr/>
        </p:nvSpPr>
        <p:spPr>
          <a:xfrm>
            <a:off x="6943725" y="5740488"/>
            <a:ext cx="1095375" cy="256480"/>
          </a:xfrm>
          <a:prstGeom prst="rect">
            <a:avLst/>
          </a:prstGeom>
          <a:solidFill>
            <a:srgbClr val="00AEE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FFFFFF"/>
                </a:solidFill>
                <a:latin typeface="+mn-ea"/>
                <a:ea typeface="+mn-ea"/>
              </a:rPr>
              <a:t>500</a:t>
            </a: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만 이상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4E4FADA-8242-4C2F-A88F-1DED7DF26130}"/>
              </a:ext>
            </a:extLst>
          </p:cNvPr>
          <p:cNvCxnSpPr>
            <a:cxnSpLocks noChangeAspect="1"/>
            <a:stCxn id="32" idx="3"/>
            <a:endCxn id="65" idx="1"/>
          </p:cNvCxnSpPr>
          <p:nvPr/>
        </p:nvCxnSpPr>
        <p:spPr>
          <a:xfrm flipV="1">
            <a:off x="5521038" y="3600895"/>
            <a:ext cx="1413162" cy="116677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34F60B3-FED0-4DB7-8918-6F4A8518AE7A}"/>
              </a:ext>
            </a:extLst>
          </p:cNvPr>
          <p:cNvCxnSpPr>
            <a:cxnSpLocks noChangeAspect="1"/>
            <a:stCxn id="32" idx="3"/>
            <a:endCxn id="66" idx="1"/>
          </p:cNvCxnSpPr>
          <p:nvPr/>
        </p:nvCxnSpPr>
        <p:spPr>
          <a:xfrm>
            <a:off x="5521038" y="4767670"/>
            <a:ext cx="1413162" cy="65328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D80C1B-CE5D-443A-A158-A7FD32D88282}"/>
              </a:ext>
            </a:extLst>
          </p:cNvPr>
          <p:cNvCxnSpPr>
            <a:cxnSpLocks noChangeAspect="1"/>
            <a:stCxn id="32" idx="3"/>
            <a:endCxn id="67" idx="1"/>
          </p:cNvCxnSpPr>
          <p:nvPr/>
        </p:nvCxnSpPr>
        <p:spPr>
          <a:xfrm>
            <a:off x="5521038" y="4767670"/>
            <a:ext cx="1422687" cy="110105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8195FD5-F46B-452B-98D9-E4DB291CA41B}"/>
              </a:ext>
            </a:extLst>
          </p:cNvPr>
          <p:cNvSpPr>
            <a:spLocks noChangeAspect="1"/>
          </p:cNvSpPr>
          <p:nvPr/>
        </p:nvSpPr>
        <p:spPr>
          <a:xfrm>
            <a:off x="4305300" y="4220497"/>
            <a:ext cx="1102630" cy="30079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Helvetica Light"/>
              </a:rPr>
              <a:t>예측 모델 </a:t>
            </a:r>
            <a:r>
              <a:rPr kumimoji="0" lang="en-US" altLang="ko-KR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Helvetica Light"/>
              </a:rPr>
              <a:t>2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Helvetica Light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6122D75-8D41-404D-9F5C-0ACDC917E166}"/>
              </a:ext>
            </a:extLst>
          </p:cNvPr>
          <p:cNvSpPr>
            <a:spLocks noChangeAspect="1"/>
          </p:cNvSpPr>
          <p:nvPr/>
        </p:nvSpPr>
        <p:spPr>
          <a:xfrm>
            <a:off x="4305300" y="3819955"/>
            <a:ext cx="1102630" cy="30079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Helvetica Light"/>
              </a:rPr>
              <a:t>예측 모델 </a:t>
            </a:r>
            <a:r>
              <a:rPr kumimoji="0" lang="en-US" altLang="ko-KR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Helvetica Light"/>
              </a:rPr>
              <a:t>1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Helvetica Light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DFFB94F9-FE8E-4654-9AF6-9D563F64CAD7}"/>
              </a:ext>
            </a:extLst>
          </p:cNvPr>
          <p:cNvSpPr>
            <a:spLocks noChangeAspect="1"/>
          </p:cNvSpPr>
          <p:nvPr/>
        </p:nvSpPr>
        <p:spPr>
          <a:xfrm>
            <a:off x="4314825" y="5001205"/>
            <a:ext cx="1102630" cy="30079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Helvetica Light"/>
              </a:rPr>
              <a:t>예측 모델 </a:t>
            </a:r>
            <a:r>
              <a:rPr kumimoji="0" lang="en-US" altLang="ko-KR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Helvetica Light"/>
              </a:rPr>
              <a:t>4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Helvetica Light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252988D9-29ED-405B-A33E-39AEF92E4DE1}"/>
              </a:ext>
            </a:extLst>
          </p:cNvPr>
          <p:cNvSpPr>
            <a:spLocks noChangeAspect="1"/>
          </p:cNvSpPr>
          <p:nvPr/>
        </p:nvSpPr>
        <p:spPr>
          <a:xfrm>
            <a:off x="4314825" y="5412658"/>
            <a:ext cx="1102630" cy="30079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Helvetica Light"/>
              </a:rPr>
              <a:t>예측 모델 </a:t>
            </a:r>
            <a:r>
              <a:rPr kumimoji="0" lang="en-US" altLang="ko-KR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Helvetica Light"/>
              </a:rPr>
              <a:t>5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Helvetica Light"/>
            </a:endParaRPr>
          </a:p>
        </p:txBody>
      </p:sp>
      <p:sp>
        <p:nvSpPr>
          <p:cNvPr id="97" name="Shape 207">
            <a:extLst>
              <a:ext uri="{FF2B5EF4-FFF2-40B4-BE49-F238E27FC236}">
                <a16:creationId xmlns:a16="http://schemas.microsoft.com/office/drawing/2014/main" id="{337C70A9-B83D-43DB-A84A-A584F30C087E}"/>
              </a:ext>
            </a:extLst>
          </p:cNvPr>
          <p:cNvSpPr/>
          <p:nvPr/>
        </p:nvSpPr>
        <p:spPr>
          <a:xfrm>
            <a:off x="977846" y="1868608"/>
            <a:ext cx="1298931" cy="324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기존 모델링 </a:t>
            </a:r>
            <a:endParaRPr sz="13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8" name="Shape 207">
            <a:extLst>
              <a:ext uri="{FF2B5EF4-FFF2-40B4-BE49-F238E27FC236}">
                <a16:creationId xmlns:a16="http://schemas.microsoft.com/office/drawing/2014/main" id="{60EB22F8-B481-40DD-9F3C-7B1212D01012}"/>
              </a:ext>
            </a:extLst>
          </p:cNvPr>
          <p:cNvSpPr/>
          <p:nvPr/>
        </p:nvSpPr>
        <p:spPr>
          <a:xfrm>
            <a:off x="977846" y="4616738"/>
            <a:ext cx="1298931" cy="324956"/>
          </a:xfrm>
          <a:prstGeom prst="roundRect">
            <a:avLst>
              <a:gd name="adj" fmla="val 50000"/>
            </a:avLst>
          </a:prstGeom>
          <a:solidFill>
            <a:srgbClr val="006B96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수정 모델링</a:t>
            </a:r>
            <a:endParaRPr sz="13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9CBF3CE-70D7-4ED2-9103-6A8669820F60}"/>
              </a:ext>
            </a:extLst>
          </p:cNvPr>
          <p:cNvSpPr>
            <a:spLocks noChangeAspect="1"/>
          </p:cNvSpPr>
          <p:nvPr/>
        </p:nvSpPr>
        <p:spPr>
          <a:xfrm>
            <a:off x="4514851" y="2837560"/>
            <a:ext cx="413486" cy="450017"/>
          </a:xfrm>
          <a:prstGeom prst="downArrow">
            <a:avLst/>
          </a:prstGeom>
          <a:solidFill>
            <a:schemeClr val="accent5">
              <a:lumMod val="1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나눔스퀘어" panose="020B0600000101010101" pitchFamily="50" charset="-127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F65AB-90DB-4B8C-8D75-240F54EE0400}"/>
              </a:ext>
            </a:extLst>
          </p:cNvPr>
          <p:cNvSpPr txBox="1"/>
          <p:nvPr/>
        </p:nvSpPr>
        <p:spPr>
          <a:xfrm>
            <a:off x="8020050" y="1442253"/>
            <a:ext cx="84772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Class 1</a:t>
            </a:r>
            <a:endParaRPr kumimoji="0" lang="ko-KR" alt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42C3A8-D9BD-43BB-A505-F38516934DBE}"/>
              </a:ext>
            </a:extLst>
          </p:cNvPr>
          <p:cNvSpPr txBox="1"/>
          <p:nvPr/>
        </p:nvSpPr>
        <p:spPr>
          <a:xfrm>
            <a:off x="8020049" y="1889903"/>
            <a:ext cx="84772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Class 2</a:t>
            </a:r>
            <a:endParaRPr kumimoji="0" lang="ko-KR" alt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0927AE-BD90-47D9-94AB-A48345ADE61F}"/>
              </a:ext>
            </a:extLst>
          </p:cNvPr>
          <p:cNvSpPr txBox="1"/>
          <p:nvPr/>
        </p:nvSpPr>
        <p:spPr>
          <a:xfrm>
            <a:off x="8020048" y="2366642"/>
            <a:ext cx="84772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Class 3</a:t>
            </a:r>
            <a:endParaRPr kumimoji="0" lang="ko-KR" alt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0AB975-58A6-484F-BA2F-80DB45A04A4E}"/>
              </a:ext>
            </a:extLst>
          </p:cNvPr>
          <p:cNvSpPr txBox="1"/>
          <p:nvPr/>
        </p:nvSpPr>
        <p:spPr>
          <a:xfrm>
            <a:off x="8029575" y="3472655"/>
            <a:ext cx="84772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Class 1</a:t>
            </a:r>
            <a:endParaRPr kumimoji="0" lang="ko-KR" alt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EF3730-B44A-4547-B65C-CC19A2F0CAA2}"/>
              </a:ext>
            </a:extLst>
          </p:cNvPr>
          <p:cNvSpPr txBox="1"/>
          <p:nvPr/>
        </p:nvSpPr>
        <p:spPr>
          <a:xfrm>
            <a:off x="8029574" y="3929830"/>
            <a:ext cx="84772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Class 2</a:t>
            </a:r>
            <a:endParaRPr kumimoji="0" lang="ko-KR" alt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24C541B-1569-4C9B-A7CA-BF5DC51ED4A5}"/>
              </a:ext>
            </a:extLst>
          </p:cNvPr>
          <p:cNvSpPr txBox="1"/>
          <p:nvPr/>
        </p:nvSpPr>
        <p:spPr>
          <a:xfrm>
            <a:off x="8029573" y="4358944"/>
            <a:ext cx="84772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Class 3</a:t>
            </a:r>
            <a:endParaRPr kumimoji="0" lang="ko-KR" alt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C00E6F-1E3D-4653-B3F7-58488E70CE4F}"/>
              </a:ext>
            </a:extLst>
          </p:cNvPr>
          <p:cNvSpPr txBox="1"/>
          <p:nvPr/>
        </p:nvSpPr>
        <p:spPr>
          <a:xfrm>
            <a:off x="8029575" y="4824584"/>
            <a:ext cx="84772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Class 4</a:t>
            </a:r>
            <a:endParaRPr kumimoji="0" lang="ko-KR" alt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1D0328E-ED61-4154-B8E7-E786542FD6AA}"/>
              </a:ext>
            </a:extLst>
          </p:cNvPr>
          <p:cNvSpPr txBox="1"/>
          <p:nvPr/>
        </p:nvSpPr>
        <p:spPr>
          <a:xfrm>
            <a:off x="8029574" y="5281759"/>
            <a:ext cx="84772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Class 5</a:t>
            </a:r>
            <a:endParaRPr kumimoji="0" lang="ko-KR" alt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60A920-964D-4BED-BA83-412E002ABF68}"/>
              </a:ext>
            </a:extLst>
          </p:cNvPr>
          <p:cNvSpPr txBox="1"/>
          <p:nvPr/>
        </p:nvSpPr>
        <p:spPr>
          <a:xfrm>
            <a:off x="8029573" y="5710873"/>
            <a:ext cx="84772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Class 6</a:t>
            </a:r>
            <a:endParaRPr kumimoji="0" lang="ko-KR" alt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C1205-3527-4F35-8DC7-5F642FB6F2FE}"/>
              </a:ext>
            </a:extLst>
          </p:cNvPr>
          <p:cNvSpPr txBox="1"/>
          <p:nvPr/>
        </p:nvSpPr>
        <p:spPr>
          <a:xfrm>
            <a:off x="2419350" y="2585969"/>
            <a:ext cx="84772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변수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14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9C0AE39-CCBF-4B96-AC60-65B37FEB8722}"/>
              </a:ext>
            </a:extLst>
          </p:cNvPr>
          <p:cNvSpPr txBox="1"/>
          <p:nvPr/>
        </p:nvSpPr>
        <p:spPr>
          <a:xfrm>
            <a:off x="2438400" y="5221927"/>
            <a:ext cx="84772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변수 </a:t>
            </a:r>
            <a:r>
              <a:rPr lang="en-US" altLang="ko-KR" sz="1200" dirty="0">
                <a:latin typeface="+mn-ea"/>
                <a:ea typeface="+mn-ea"/>
              </a:rPr>
              <a:t>6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8B607-D0B8-4431-9FE2-565F534BEDE9}"/>
              </a:ext>
            </a:extLst>
          </p:cNvPr>
          <p:cNvSpPr txBox="1"/>
          <p:nvPr/>
        </p:nvSpPr>
        <p:spPr>
          <a:xfrm>
            <a:off x="4314825" y="2329803"/>
            <a:ext cx="108358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나눔스퀘어" panose="020B0600000101010101" pitchFamily="50" charset="-127"/>
                <a:sym typeface="Helvetica Light"/>
              </a:rPr>
              <a:t>예측 모델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나눔스퀘어" panose="020B0600000101010101" pitchFamily="50" charset="-127"/>
                <a:sym typeface="Helvetica Light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나눔스퀘어" panose="020B0600000101010101" pitchFamily="50" charset="-127"/>
                <a:sym typeface="Helvetica Light"/>
              </a:rPr>
              <a:t>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AB1429-5AF4-4209-9347-C5A026ECE6E0}"/>
              </a:ext>
            </a:extLst>
          </p:cNvPr>
          <p:cNvSpPr txBox="1"/>
          <p:nvPr/>
        </p:nvSpPr>
        <p:spPr>
          <a:xfrm>
            <a:off x="4333875" y="5852743"/>
            <a:ext cx="108358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예측 모델 </a:t>
            </a:r>
            <a:r>
              <a:rPr lang="en-US" altLang="ko-KR" sz="1200" dirty="0">
                <a:latin typeface="+mn-ea"/>
                <a:ea typeface="+mn-ea"/>
              </a:rPr>
              <a:t>5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개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F5FFB48-7460-435D-B29C-9CD7F46B4F15}"/>
              </a:ext>
            </a:extLst>
          </p:cNvPr>
          <p:cNvSpPr txBox="1"/>
          <p:nvPr/>
        </p:nvSpPr>
        <p:spPr>
          <a:xfrm>
            <a:off x="6924675" y="2739978"/>
            <a:ext cx="108358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latin typeface="+mn-ea"/>
                <a:ea typeface="+mn-ea"/>
              </a:rPr>
              <a:t>분류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3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E185F20-A557-4652-AC69-D5BCB1E87AF1}"/>
              </a:ext>
            </a:extLst>
          </p:cNvPr>
          <p:cNvSpPr txBox="1"/>
          <p:nvPr/>
        </p:nvSpPr>
        <p:spPr>
          <a:xfrm>
            <a:off x="6943725" y="6144862"/>
            <a:ext cx="108358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latin typeface="+mn-ea"/>
                <a:ea typeface="+mn-ea"/>
              </a:rPr>
              <a:t>분류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6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8249E44-B994-4981-90CA-AFE4568400E2}"/>
              </a:ext>
            </a:extLst>
          </p:cNvPr>
          <p:cNvSpPr/>
          <p:nvPr/>
        </p:nvSpPr>
        <p:spPr>
          <a:xfrm>
            <a:off x="4189922" y="3705670"/>
            <a:ext cx="1331116" cy="2124000"/>
          </a:xfrm>
          <a:prstGeom prst="round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나눔스퀘어" panose="020B0600000101010101" pitchFamily="50" charset="-127"/>
              <a:sym typeface="Helvetica Light"/>
            </a:endParaRPr>
          </a:p>
        </p:txBody>
      </p:sp>
      <p:grpSp>
        <p:nvGrpSpPr>
          <p:cNvPr id="91" name="Group 6">
            <a:extLst>
              <a:ext uri="{FF2B5EF4-FFF2-40B4-BE49-F238E27FC236}">
                <a16:creationId xmlns:a16="http://schemas.microsoft.com/office/drawing/2014/main" id="{CFFE5C92-137F-40B7-9D6F-90CC0E4ACF0B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92" name="Rectangle 7">
              <a:extLst>
                <a:ext uri="{FF2B5EF4-FFF2-40B4-BE49-F238E27FC236}">
                  <a16:creationId xmlns:a16="http://schemas.microsoft.com/office/drawing/2014/main" id="{D8DF0341-CF9C-49AE-A9E1-A127C90FBD2B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1553F63-FC31-4E74-BEA0-8E79BEEABA92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3 – 4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모형 개발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3122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77" grpId="0" animBg="1"/>
      <p:bldP spid="78" grpId="0" animBg="1"/>
      <p:bldP spid="79" grpId="0" animBg="1"/>
      <p:bldP spid="80" grpId="0" animBg="1"/>
      <p:bldP spid="98" grpId="0" animBg="1"/>
      <p:bldP spid="4" grpId="0" animBg="1"/>
      <p:bldP spid="72" grpId="0"/>
      <p:bldP spid="73" grpId="0"/>
      <p:bldP spid="75" grpId="0"/>
      <p:bldP spid="76" grpId="0"/>
      <p:bldP spid="81" grpId="0"/>
      <p:bldP spid="82" grpId="0"/>
      <p:bldP spid="84" grpId="0"/>
      <p:bldP spid="85" grpId="0"/>
      <p:bldP spid="87" grpId="0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roup 487"/>
          <p:cNvGrpSpPr/>
          <p:nvPr/>
        </p:nvGrpSpPr>
        <p:grpSpPr>
          <a:xfrm>
            <a:off x="1577841" y="2054860"/>
            <a:ext cx="7075188" cy="3970701"/>
            <a:chOff x="45628" y="853011"/>
            <a:chExt cx="16829530" cy="9070976"/>
          </a:xfrm>
        </p:grpSpPr>
        <p:grpSp>
          <p:nvGrpSpPr>
            <p:cNvPr id="466" name="Group 466"/>
            <p:cNvGrpSpPr/>
            <p:nvPr/>
          </p:nvGrpSpPr>
          <p:grpSpPr>
            <a:xfrm>
              <a:off x="51515" y="2297378"/>
              <a:ext cx="16823643" cy="4473456"/>
              <a:chOff x="0" y="12055"/>
              <a:chExt cx="16823642" cy="4473455"/>
            </a:xfrm>
          </p:grpSpPr>
          <p:sp>
            <p:nvSpPr>
              <p:cNvPr id="461" name="Shape 461"/>
              <p:cNvSpPr/>
              <p:nvPr/>
            </p:nvSpPr>
            <p:spPr>
              <a:xfrm>
                <a:off x="0" y="12700"/>
                <a:ext cx="4501586" cy="2236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45" extrusionOk="0">
                    <a:moveTo>
                      <a:pt x="0" y="21319"/>
                    </a:moveTo>
                    <a:cubicBezTo>
                      <a:pt x="28" y="9710"/>
                      <a:pt x="4701" y="257"/>
                      <a:pt x="10537" y="5"/>
                    </a:cubicBezTo>
                    <a:cubicBezTo>
                      <a:pt x="16570" y="-255"/>
                      <a:pt x="21547" y="9344"/>
                      <a:pt x="21600" y="21345"/>
                    </a:cubicBezTo>
                    <a:lnTo>
                      <a:pt x="19667" y="21345"/>
                    </a:lnTo>
                    <a:cubicBezTo>
                      <a:pt x="19645" y="11811"/>
                      <a:pt x="15811" y="4044"/>
                      <a:pt x="11018" y="3824"/>
                    </a:cubicBezTo>
                    <a:cubicBezTo>
                      <a:pt x="6061" y="3596"/>
                      <a:pt x="1966" y="11465"/>
                      <a:pt x="1911" y="21325"/>
                    </a:cubicBezTo>
                    <a:lnTo>
                      <a:pt x="0" y="2131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638" tIns="20638" rIns="20638" bIns="20638" numCol="1" anchor="ctr">
                <a:noAutofit/>
              </a:bodyPr>
              <a:lstStyle/>
              <a:p>
                <a:pPr>
                  <a:defRPr sz="3200"/>
                </a:pPr>
                <a:endParaRPr sz="16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62" name="Shape 462"/>
              <p:cNvSpPr/>
              <p:nvPr/>
            </p:nvSpPr>
            <p:spPr>
              <a:xfrm rot="10800000">
                <a:off x="4104789" y="2241549"/>
                <a:ext cx="4501587" cy="2236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45" extrusionOk="0">
                    <a:moveTo>
                      <a:pt x="0" y="21319"/>
                    </a:moveTo>
                    <a:cubicBezTo>
                      <a:pt x="28" y="9710"/>
                      <a:pt x="4701" y="257"/>
                      <a:pt x="10537" y="5"/>
                    </a:cubicBezTo>
                    <a:cubicBezTo>
                      <a:pt x="16570" y="-255"/>
                      <a:pt x="21547" y="9344"/>
                      <a:pt x="21600" y="21345"/>
                    </a:cubicBezTo>
                    <a:lnTo>
                      <a:pt x="19667" y="21345"/>
                    </a:lnTo>
                    <a:cubicBezTo>
                      <a:pt x="19645" y="11811"/>
                      <a:pt x="15811" y="4044"/>
                      <a:pt x="11018" y="3824"/>
                    </a:cubicBezTo>
                    <a:cubicBezTo>
                      <a:pt x="6061" y="3596"/>
                      <a:pt x="1966" y="11465"/>
                      <a:pt x="1911" y="21325"/>
                    </a:cubicBezTo>
                    <a:lnTo>
                      <a:pt x="0" y="21319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638" tIns="20638" rIns="20638" bIns="20638" numCol="1" anchor="ctr">
                <a:noAutofit/>
              </a:bodyPr>
              <a:lstStyle/>
              <a:p>
                <a:pPr>
                  <a:defRPr sz="3200"/>
                </a:pPr>
                <a:endParaRPr sz="16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8212446" y="12055"/>
                <a:ext cx="4501586" cy="2236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45" extrusionOk="0">
                    <a:moveTo>
                      <a:pt x="0" y="21319"/>
                    </a:moveTo>
                    <a:cubicBezTo>
                      <a:pt x="28" y="9710"/>
                      <a:pt x="4701" y="257"/>
                      <a:pt x="10537" y="5"/>
                    </a:cubicBezTo>
                    <a:cubicBezTo>
                      <a:pt x="16570" y="-255"/>
                      <a:pt x="21547" y="9344"/>
                      <a:pt x="21600" y="21345"/>
                    </a:cubicBezTo>
                    <a:lnTo>
                      <a:pt x="19667" y="21345"/>
                    </a:lnTo>
                    <a:cubicBezTo>
                      <a:pt x="19645" y="11811"/>
                      <a:pt x="15811" y="4044"/>
                      <a:pt x="11018" y="3824"/>
                    </a:cubicBezTo>
                    <a:cubicBezTo>
                      <a:pt x="6061" y="3596"/>
                      <a:pt x="1966" y="11465"/>
                      <a:pt x="1911" y="21325"/>
                    </a:cubicBezTo>
                    <a:lnTo>
                      <a:pt x="0" y="21319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638" tIns="20638" rIns="20638" bIns="20638" numCol="1" anchor="ctr">
                <a:noAutofit/>
              </a:bodyPr>
              <a:lstStyle/>
              <a:p>
                <a:pPr>
                  <a:defRPr sz="3200"/>
                </a:pPr>
                <a:endParaRPr sz="16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65" name="Shape 465"/>
              <p:cNvSpPr/>
              <p:nvPr/>
            </p:nvSpPr>
            <p:spPr>
              <a:xfrm rot="10800000">
                <a:off x="12322056" y="2248729"/>
                <a:ext cx="4501586" cy="2236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45" extrusionOk="0">
                    <a:moveTo>
                      <a:pt x="0" y="21319"/>
                    </a:moveTo>
                    <a:cubicBezTo>
                      <a:pt x="28" y="9710"/>
                      <a:pt x="4701" y="257"/>
                      <a:pt x="10537" y="5"/>
                    </a:cubicBezTo>
                    <a:cubicBezTo>
                      <a:pt x="16570" y="-255"/>
                      <a:pt x="21547" y="9344"/>
                      <a:pt x="21600" y="21345"/>
                    </a:cubicBezTo>
                    <a:lnTo>
                      <a:pt x="19667" y="21345"/>
                    </a:lnTo>
                    <a:cubicBezTo>
                      <a:pt x="19645" y="11811"/>
                      <a:pt x="15811" y="4044"/>
                      <a:pt x="11018" y="3824"/>
                    </a:cubicBezTo>
                    <a:cubicBezTo>
                      <a:pt x="6061" y="3596"/>
                      <a:pt x="1966" y="11465"/>
                      <a:pt x="1911" y="21325"/>
                    </a:cubicBezTo>
                    <a:lnTo>
                      <a:pt x="0" y="21319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638" tIns="20638" rIns="20638" bIns="20638" numCol="1" anchor="ctr">
                <a:noAutofit/>
              </a:bodyPr>
              <a:lstStyle/>
              <a:p>
                <a:pPr>
                  <a:defRPr sz="3200"/>
                </a:pPr>
                <a:endParaRPr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67" name="Shape 467"/>
            <p:cNvSpPr/>
            <p:nvPr/>
          </p:nvSpPr>
          <p:spPr>
            <a:xfrm>
              <a:off x="1351704" y="3148976"/>
              <a:ext cx="1822986" cy="1769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0638" tIns="20638" rIns="20638" bIns="20638" numCol="1" anchor="ctr">
              <a:spAutoFit/>
            </a:bodyPr>
            <a:lstStyle>
              <a:lvl1pPr>
                <a:defRPr sz="9000" cap="all">
                  <a:solidFill>
                    <a:srgbClr val="2A3538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r>
                <a:rPr sz="4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</p:txBody>
        </p:sp>
        <p:sp>
          <p:nvSpPr>
            <p:cNvPr id="468" name="Shape 468"/>
            <p:cNvSpPr/>
            <p:nvPr/>
          </p:nvSpPr>
          <p:spPr>
            <a:xfrm>
              <a:off x="9577867" y="3148976"/>
              <a:ext cx="1822986" cy="1769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0638" tIns="20638" rIns="20638" bIns="20638" numCol="1" anchor="ctr">
              <a:spAutoFit/>
            </a:bodyPr>
            <a:lstStyle>
              <a:lvl1pPr>
                <a:defRPr sz="9000" cap="all">
                  <a:solidFill>
                    <a:srgbClr val="2A3538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r>
                <a:rPr sz="44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</p:txBody>
        </p:sp>
        <p:sp>
          <p:nvSpPr>
            <p:cNvPr id="470" name="Shape 470"/>
            <p:cNvSpPr/>
            <p:nvPr/>
          </p:nvSpPr>
          <p:spPr>
            <a:xfrm>
              <a:off x="5490185" y="4059893"/>
              <a:ext cx="1822986" cy="1769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0638" tIns="20638" rIns="20638" bIns="20638" numCol="1" anchor="ctr">
              <a:spAutoFit/>
            </a:bodyPr>
            <a:lstStyle>
              <a:lvl1pPr>
                <a:defRPr sz="9000" cap="all">
                  <a:solidFill>
                    <a:srgbClr val="2A3538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r>
                <a:rPr sz="4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13729042" y="4059893"/>
              <a:ext cx="1822986" cy="1769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0638" tIns="20638" rIns="20638" bIns="20638" numCol="1" anchor="ctr">
              <a:spAutoFit/>
            </a:bodyPr>
            <a:lstStyle>
              <a:lvl1pPr>
                <a:defRPr sz="9000" cap="all">
                  <a:solidFill>
                    <a:srgbClr val="2A3538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r>
                <a:rPr sz="4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</a:p>
          </p:txBody>
        </p:sp>
        <p:grpSp>
          <p:nvGrpSpPr>
            <p:cNvPr id="474" name="Group 474"/>
            <p:cNvGrpSpPr/>
            <p:nvPr/>
          </p:nvGrpSpPr>
          <p:grpSpPr>
            <a:xfrm>
              <a:off x="45628" y="5863998"/>
              <a:ext cx="4528010" cy="2763925"/>
              <a:chOff x="45628" y="-74058"/>
              <a:chExt cx="4528009" cy="2763923"/>
            </a:xfrm>
          </p:grpSpPr>
          <p:sp>
            <p:nvSpPr>
              <p:cNvPr id="472" name="Shape 472"/>
              <p:cNvSpPr/>
              <p:nvPr/>
            </p:nvSpPr>
            <p:spPr>
              <a:xfrm>
                <a:off x="387381" y="1118123"/>
                <a:ext cx="4186256" cy="15717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638" tIns="20638" rIns="20638" bIns="20638" numCol="1" anchor="ctr">
                <a:spAutoFit/>
              </a:bodyPr>
              <a:lstStyle>
                <a:lvl1pPr>
                  <a:defRPr sz="2600">
                    <a:solidFill>
                      <a:srgbClr val="3F3F3F"/>
                    </a:solid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개요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영화 산업 분석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추진 개요</a:t>
                </a:r>
                <a:endParaRPr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73" name="Shape 473"/>
              <p:cNvSpPr/>
              <p:nvPr/>
            </p:nvSpPr>
            <p:spPr>
              <a:xfrm>
                <a:off x="45628" y="-74058"/>
                <a:ext cx="4435138" cy="10117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0638" tIns="20638" rIns="20638" bIns="20638" numCol="1" anchor="ctr">
                <a:spAutoFit/>
              </a:bodyPr>
              <a:lstStyle/>
              <a:p>
                <a:pPr>
                  <a:spcBef>
                    <a:spcPts val="1828"/>
                  </a:spcBef>
                  <a:defRPr sz="4500" cap="all">
                    <a:solidFill>
                      <a:srgbClr val="2A3538"/>
                    </a:solidFill>
                    <a:latin typeface="+mj-lt"/>
                    <a:ea typeface="+mj-ea"/>
                    <a:cs typeface="+mj-cs"/>
                    <a:sym typeface="Bebas"/>
                  </a:defRPr>
                </a:pPr>
                <a:r>
                  <a:rPr lang="ko-KR" altLang="en-US" sz="2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비즈니스 </a:t>
                </a:r>
                <a:r>
                  <a:rPr lang="ko-KR" altLang="en-US" sz="2400" dirty="0">
                    <a:solidFill>
                      <a:schemeClr val="accent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이해</a:t>
                </a:r>
                <a:endParaRPr sz="2400" dirty="0">
                  <a:solidFill>
                    <a:schemeClr val="accen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77" name="Group 477"/>
            <p:cNvGrpSpPr/>
            <p:nvPr/>
          </p:nvGrpSpPr>
          <p:grpSpPr>
            <a:xfrm>
              <a:off x="8617050" y="5863996"/>
              <a:ext cx="3744618" cy="4059991"/>
              <a:chOff x="390891" y="-74058"/>
              <a:chExt cx="3744617" cy="4059989"/>
            </a:xfrm>
          </p:grpSpPr>
          <p:sp>
            <p:nvSpPr>
              <p:cNvPr id="475" name="Shape 475"/>
              <p:cNvSpPr/>
              <p:nvPr/>
            </p:nvSpPr>
            <p:spPr>
              <a:xfrm>
                <a:off x="688370" y="937661"/>
                <a:ext cx="3251676" cy="3048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638" tIns="20638" rIns="20638" bIns="20638" numCol="1" anchor="ctr">
                <a:spAutoFit/>
              </a:bodyPr>
              <a:lstStyle>
                <a:lvl1pPr>
                  <a:defRPr sz="2600">
                    <a:solidFill>
                      <a:srgbClr val="3F3F3F"/>
                    </a:solid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상관 관계 분석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예측 모델 선정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변수 선택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모형 개발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모형 테스트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테스트 평가</a:t>
                </a:r>
                <a:endParaRPr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76" name="Shape 476"/>
              <p:cNvSpPr/>
              <p:nvPr/>
            </p:nvSpPr>
            <p:spPr>
              <a:xfrm>
                <a:off x="390891" y="-74058"/>
                <a:ext cx="3744617" cy="10117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0638" tIns="20638" rIns="20638" bIns="20638" numCol="1" anchor="ctr">
                <a:spAutoFit/>
              </a:bodyPr>
              <a:lstStyle/>
              <a:p>
                <a:pPr>
                  <a:spcBef>
                    <a:spcPts val="1828"/>
                  </a:spcBef>
                  <a:defRPr sz="4500" cap="all">
                    <a:solidFill>
                      <a:srgbClr val="2A3538"/>
                    </a:solidFill>
                    <a:latin typeface="+mj-lt"/>
                    <a:ea typeface="+mj-ea"/>
                    <a:cs typeface="+mj-cs"/>
                    <a:sym typeface="Bebas"/>
                  </a:defRPr>
                </a:pPr>
                <a:r>
                  <a:rPr lang="ko-KR" altLang="en-US" sz="2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</a:t>
                </a:r>
                <a:r>
                  <a:rPr sz="2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2400" dirty="0">
                    <a:solidFill>
                      <a:schemeClr val="accent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분석</a:t>
                </a:r>
                <a:endParaRPr sz="2400" dirty="0">
                  <a:solidFill>
                    <a:schemeClr val="accen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3" name="Group 483"/>
            <p:cNvGrpSpPr/>
            <p:nvPr/>
          </p:nvGrpSpPr>
          <p:grpSpPr>
            <a:xfrm>
              <a:off x="4529372" y="853011"/>
              <a:ext cx="4105790" cy="3105363"/>
              <a:chOff x="390893" y="853012"/>
              <a:chExt cx="4105789" cy="3105362"/>
            </a:xfrm>
          </p:grpSpPr>
          <p:sp>
            <p:nvSpPr>
              <p:cNvPr id="481" name="Shape 481"/>
              <p:cNvSpPr/>
              <p:nvPr/>
            </p:nvSpPr>
            <p:spPr>
              <a:xfrm>
                <a:off x="492172" y="1894457"/>
                <a:ext cx="4004510" cy="20639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638" tIns="20638" rIns="20638" bIns="20638" numCol="1" anchor="ctr">
                <a:spAutoFit/>
              </a:bodyPr>
              <a:lstStyle>
                <a:lvl1pPr>
                  <a:defRPr sz="2600">
                    <a:solidFill>
                      <a:srgbClr val="3F3F3F"/>
                    </a:solid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기존 사례와 차별성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데이터 수집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변수 소개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데이터 </a:t>
                </a:r>
                <a:r>
                  <a:rPr lang="ko-KR" altLang="en-US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전처리</a:t>
                </a:r>
                <a:endParaRPr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390893" y="853012"/>
                <a:ext cx="3744617" cy="1011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0638" tIns="20638" rIns="20638" bIns="20638" numCol="1" anchor="ctr">
                <a:spAutoFit/>
              </a:bodyPr>
              <a:lstStyle/>
              <a:p>
                <a:pPr>
                  <a:spcBef>
                    <a:spcPts val="1828"/>
                  </a:spcBef>
                  <a:defRPr sz="4500" cap="all">
                    <a:solidFill>
                      <a:srgbClr val="2A3538"/>
                    </a:solidFill>
                    <a:latin typeface="+mj-lt"/>
                    <a:ea typeface="+mj-ea"/>
                    <a:cs typeface="+mj-cs"/>
                    <a:sym typeface="Bebas"/>
                  </a:defRPr>
                </a:pPr>
                <a:r>
                  <a:rPr lang="ko-KR" altLang="en-US" sz="2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</a:t>
                </a:r>
                <a:r>
                  <a:rPr sz="2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2400" dirty="0">
                    <a:solidFill>
                      <a:schemeClr val="accent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준비</a:t>
                </a:r>
                <a:endParaRPr sz="2400" dirty="0">
                  <a:solidFill>
                    <a:schemeClr val="accen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12755528" y="1438014"/>
              <a:ext cx="4025532" cy="2766448"/>
              <a:chOff x="390889" y="1438014"/>
              <a:chExt cx="4025531" cy="2766447"/>
            </a:xfrm>
          </p:grpSpPr>
          <p:sp>
            <p:nvSpPr>
              <p:cNvPr id="484" name="Shape 484"/>
              <p:cNvSpPr/>
              <p:nvPr/>
            </p:nvSpPr>
            <p:spPr>
              <a:xfrm>
                <a:off x="671803" y="2632719"/>
                <a:ext cx="3744617" cy="15717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638" tIns="20638" rIns="20638" bIns="20638" numCol="1" anchor="ctr">
                <a:spAutoFit/>
              </a:bodyPr>
              <a:lstStyle>
                <a:lvl1pPr>
                  <a:defRPr sz="2600">
                    <a:solidFill>
                      <a:srgbClr val="3F3F3F"/>
                    </a:solid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시스템 구현도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웹페이지 구성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09002" indent="-209002" algn="l">
                  <a:buAutoNum type="arabicPeriod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서비스 기대 효과</a:t>
                </a:r>
                <a:endParaRPr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390889" y="1438014"/>
                <a:ext cx="3744617" cy="10117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0638" tIns="20638" rIns="20638" bIns="20638" numCol="1" anchor="ctr">
                <a:spAutoFit/>
              </a:bodyPr>
              <a:lstStyle/>
              <a:p>
                <a:pPr>
                  <a:spcBef>
                    <a:spcPts val="1828"/>
                  </a:spcBef>
                  <a:defRPr sz="4500" cap="all">
                    <a:solidFill>
                      <a:srgbClr val="2A3538"/>
                    </a:solidFill>
                    <a:latin typeface="+mj-lt"/>
                    <a:ea typeface="+mj-ea"/>
                    <a:cs typeface="+mj-cs"/>
                    <a:sym typeface="Bebas"/>
                  </a:defRPr>
                </a:pPr>
                <a:r>
                  <a:rPr lang="ko-KR" altLang="en-US" sz="2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시스템</a:t>
                </a:r>
                <a:r>
                  <a:rPr sz="2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2400" dirty="0">
                    <a:solidFill>
                      <a:schemeClr val="accent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구현</a:t>
                </a:r>
                <a:endParaRPr sz="2400" dirty="0">
                  <a:solidFill>
                    <a:schemeClr val="accen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30" name="Shape 409">
            <a:extLst>
              <a:ext uri="{FF2B5EF4-FFF2-40B4-BE49-F238E27FC236}">
                <a16:creationId xmlns:a16="http://schemas.microsoft.com/office/drawing/2014/main" id="{770FE257-05FA-4E8C-BCEE-B2DEE303FCB9}"/>
              </a:ext>
            </a:extLst>
          </p:cNvPr>
          <p:cNvSpPr/>
          <p:nvPr/>
        </p:nvSpPr>
        <p:spPr>
          <a:xfrm>
            <a:off x="987432" y="549281"/>
            <a:ext cx="3684185" cy="139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0638" tIns="20638" rIns="20638" bIns="20638" anchor="ctr">
            <a:spAutoFit/>
          </a:bodyPr>
          <a:lstStyle/>
          <a:p>
            <a:pPr algn="l">
              <a:defRPr sz="90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pPr>
            <a:r>
              <a:rPr lang="en-US" sz="4400" dirty="0"/>
              <a:t>project</a:t>
            </a:r>
            <a:r>
              <a:rPr sz="4400" dirty="0"/>
              <a:t> </a:t>
            </a:r>
            <a:r>
              <a:rPr lang="en-US" sz="4400" dirty="0">
                <a:solidFill>
                  <a:schemeClr val="accent1"/>
                </a:solidFill>
              </a:rPr>
              <a:t>agenda</a:t>
            </a:r>
            <a:endParaRPr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990839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7E2D7D-4202-40BE-AD3B-F331734C2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747733"/>
              </p:ext>
            </p:extLst>
          </p:nvPr>
        </p:nvGraphicFramePr>
        <p:xfrm>
          <a:off x="76202" y="4029710"/>
          <a:ext cx="9734548" cy="1684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304927">
                  <a:extLst>
                    <a:ext uri="{9D8B030D-6E8A-4147-A177-3AD203B41FA5}">
                      <a16:colId xmlns:a16="http://schemas.microsoft.com/office/drawing/2014/main" val="3999087167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634967484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92394112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20605496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511714098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883444036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339854381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304716743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320013954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41903115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102163925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66941863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3922560405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3297955940"/>
                    </a:ext>
                  </a:extLst>
                </a:gridCol>
                <a:gridCol w="609596">
                  <a:extLst>
                    <a:ext uri="{9D8B030D-6E8A-4147-A177-3AD203B41FA5}">
                      <a16:colId xmlns:a16="http://schemas.microsoft.com/office/drawing/2014/main" val="34128683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movies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audiCnt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showCnt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season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peak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rating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grade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p_breview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n_breview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breview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p_review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n_review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reviews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8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>
                          <a:effectLst/>
                        </a:rPr>
                        <a:t>완벽한 타인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274118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4950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7.61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1031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296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1327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807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>
                          <a:effectLst/>
                        </a:rPr>
                        <a:t>보헤미안 랩소디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110477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2937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9.68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1032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1094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279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>
                          <a:effectLst/>
                        </a:rPr>
                        <a:t>벽 속에 숨은 마법시계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42726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9.86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147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435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 err="1">
                          <a:effectLst/>
                        </a:rPr>
                        <a:t>나츠메</a:t>
                      </a:r>
                      <a:r>
                        <a:rPr lang="ko-KR" altLang="en-US" dirty="0">
                          <a:effectLst/>
                        </a:rPr>
                        <a:t> </a:t>
                      </a:r>
                      <a:r>
                        <a:rPr lang="ko-KR" altLang="en-US" dirty="0" err="1">
                          <a:effectLst/>
                        </a:rPr>
                        <a:t>우인장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7206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9.33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37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447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폴란드로 간 아이들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6090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9.59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45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49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0" i="0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바울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5055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8.36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216280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A462D6D5-1E1E-4F9F-94D2-059130E008C9}"/>
              </a:ext>
            </a:extLst>
          </p:cNvPr>
          <p:cNvGrpSpPr/>
          <p:nvPr/>
        </p:nvGrpSpPr>
        <p:grpSpPr>
          <a:xfrm>
            <a:off x="1914525" y="1524000"/>
            <a:ext cx="6048375" cy="2016000"/>
            <a:chOff x="1866900" y="1571625"/>
            <a:chExt cx="6048375" cy="2016000"/>
          </a:xfrm>
        </p:grpSpPr>
        <p:pic>
          <p:nvPicPr>
            <p:cNvPr id="6" name="Picture 2" descr="ë³´í¤ë¯¸ì ë©ìë">
              <a:extLst>
                <a:ext uri="{FF2B5EF4-FFF2-40B4-BE49-F238E27FC236}">
                  <a16:creationId xmlns:a16="http://schemas.microsoft.com/office/drawing/2014/main" id="{A29A6258-8659-46BC-A531-BA1A782AA9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862" y="2036892"/>
              <a:ext cx="797243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ìë²½í íì¸">
              <a:extLst>
                <a:ext uri="{FF2B5EF4-FFF2-40B4-BE49-F238E27FC236}">
                  <a16:creationId xmlns:a16="http://schemas.microsoft.com/office/drawing/2014/main" id="{EC9CEA7B-A456-4CE5-8D0D-F6D5C6A12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218" y="2036892"/>
              <a:ext cx="815088" cy="116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ë²½ ìì ì¨ì ë§ë²ìê³">
              <a:extLst>
                <a:ext uri="{FF2B5EF4-FFF2-40B4-BE49-F238E27FC236}">
                  <a16:creationId xmlns:a16="http://schemas.microsoft.com/office/drawing/2014/main" id="{E1198CCA-2768-451F-AB0C-E5F49C07D7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728" y="2042876"/>
              <a:ext cx="815089" cy="116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6A25B27-D30C-464C-8B9C-1FDBA7FD9BDA}"/>
                </a:ext>
              </a:extLst>
            </p:cNvPr>
            <p:cNvSpPr/>
            <p:nvPr/>
          </p:nvSpPr>
          <p:spPr>
            <a:xfrm>
              <a:off x="2178408" y="3231149"/>
              <a:ext cx="76014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212121"/>
                  </a:solidFill>
                  <a:latin typeface="나눔고딕" panose="020B0600000101010101" charset="0"/>
                  <a:ea typeface="굴림" panose="020B0600000101010101" pitchFamily="50" charset="-127"/>
                  <a:cs typeface="나눔고딕" panose="020B0600000101010101" charset="0"/>
                </a:rPr>
                <a:t>9,938,130</a:t>
              </a:r>
              <a:endParaRPr lang="ko-KR" altLang="en-US" sz="1100" dirty="0">
                <a:latin typeface="나눔고딕" panose="020B0600000101010101" charset="0"/>
                <a:cs typeface="나눔고딕" panose="020B0600000101010101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56271F-01CC-4DED-8647-AFAE539ED97E}"/>
                </a:ext>
              </a:extLst>
            </p:cNvPr>
            <p:cNvSpPr/>
            <p:nvPr/>
          </p:nvSpPr>
          <p:spPr>
            <a:xfrm>
              <a:off x="3091477" y="3228604"/>
              <a:ext cx="76014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212121"/>
                  </a:solidFill>
                  <a:latin typeface="나눔고딕" panose="020B0600000101010101" charset="0"/>
                  <a:ea typeface="굴림" panose="020B0600000101010101" pitchFamily="50" charset="-127"/>
                  <a:cs typeface="나눔고딕" panose="020B0600000101010101" charset="0"/>
                </a:rPr>
                <a:t>5,294,119</a:t>
              </a:r>
              <a:endParaRPr lang="ko-KR" altLang="en-US" sz="1100" dirty="0">
                <a:latin typeface="나눔고딕" panose="020B0600000101010101" charset="0"/>
                <a:cs typeface="나눔고딕" panose="020B0600000101010101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D7F1F6-9CD8-4AD2-A892-FCC9A2725D76}"/>
                </a:ext>
              </a:extLst>
            </p:cNvPr>
            <p:cNvSpPr/>
            <p:nvPr/>
          </p:nvSpPr>
          <p:spPr>
            <a:xfrm>
              <a:off x="5013136" y="3227608"/>
              <a:ext cx="65274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212121"/>
                  </a:solidFill>
                  <a:latin typeface="나눔고딕" panose="020B0600000101010101" charset="0"/>
                  <a:ea typeface="굴림" panose="020B0600000101010101" pitchFamily="50" charset="-127"/>
                  <a:cs typeface="나눔고딕" panose="020B0600000101010101" charset="0"/>
                </a:rPr>
                <a:t>215,029</a:t>
              </a:r>
              <a:endParaRPr lang="ko-KR" altLang="en-US" sz="1100" dirty="0">
                <a:latin typeface="나눔고딕" panose="020B0600000101010101" charset="0"/>
                <a:cs typeface="나눔고딕" panose="020B0600000101010101" charset="0"/>
              </a:endParaRPr>
            </a:p>
          </p:txBody>
        </p:sp>
        <p:pic>
          <p:nvPicPr>
            <p:cNvPr id="12" name="Picture 8" descr="ë°ì¸">
              <a:extLst>
                <a:ext uri="{FF2B5EF4-FFF2-40B4-BE49-F238E27FC236}">
                  <a16:creationId xmlns:a16="http://schemas.microsoft.com/office/drawing/2014/main" id="{D760E2DD-1B94-4043-927E-A438F39DE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4419" y="2036892"/>
              <a:ext cx="823196" cy="116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235D63-9E36-42B8-A758-8E9758B4F05E}"/>
                </a:ext>
              </a:extLst>
            </p:cNvPr>
            <p:cNvSpPr/>
            <p:nvPr/>
          </p:nvSpPr>
          <p:spPr>
            <a:xfrm>
              <a:off x="4077277" y="3210378"/>
              <a:ext cx="65274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333333"/>
                  </a:solidFill>
                  <a:latin typeface="나눔고딕" panose="020B0600000101010101" charset="0"/>
                </a:rPr>
                <a:t>272,013</a:t>
              </a:r>
              <a:endParaRPr lang="ko-KR" altLang="en-US" sz="1100" dirty="0"/>
            </a:p>
          </p:txBody>
        </p:sp>
        <p:pic>
          <p:nvPicPr>
            <p:cNvPr id="14" name="Picture 10" descr="í´ëëë¡ ê° ìì´ë¤">
              <a:extLst>
                <a:ext uri="{FF2B5EF4-FFF2-40B4-BE49-F238E27FC236}">
                  <a16:creationId xmlns:a16="http://schemas.microsoft.com/office/drawing/2014/main" id="{9AC7E778-B0B7-4322-A0C2-A8CC15DD9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037" y="2036892"/>
              <a:ext cx="816980" cy="1199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6A87CB-E39B-4AEA-AFF3-5DC640C9734C}"/>
                </a:ext>
              </a:extLst>
            </p:cNvPr>
            <p:cNvSpPr/>
            <p:nvPr/>
          </p:nvSpPr>
          <p:spPr>
            <a:xfrm>
              <a:off x="5965826" y="3251842"/>
              <a:ext cx="58060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212121"/>
                  </a:solidFill>
                  <a:latin typeface="나눔고딕" panose="020B0600000101010101" charset="0"/>
                  <a:ea typeface="굴림" panose="020B0600000101010101" pitchFamily="50" charset="-127"/>
                  <a:cs typeface="나눔고딕" panose="020B0600000101010101" charset="0"/>
                </a:rPr>
                <a:t>49,222</a:t>
              </a:r>
              <a:endParaRPr lang="ko-KR" altLang="en-US" sz="1100" dirty="0">
                <a:latin typeface="나눔고딕" panose="020B0600000101010101" charset="0"/>
                <a:cs typeface="나눔고딕" panose="020B0600000101010101" charset="0"/>
              </a:endParaRPr>
            </a:p>
          </p:txBody>
        </p:sp>
        <p:pic>
          <p:nvPicPr>
            <p:cNvPr id="20" name="Picture 18" descr="ëì¸ ë© ì°ì¸ì¥: ì¸ìê³¼ ì°ì ë§ºë¤">
              <a:extLst>
                <a:ext uri="{FF2B5EF4-FFF2-40B4-BE49-F238E27FC236}">
                  <a16:creationId xmlns:a16="http://schemas.microsoft.com/office/drawing/2014/main" id="{6973FBAC-9883-44E6-AAAF-878A36C8B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394" y="2030317"/>
              <a:ext cx="831984" cy="1221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E159A0F-69E0-4722-8C88-193FC6FE37A2}"/>
                </a:ext>
              </a:extLst>
            </p:cNvPr>
            <p:cNvSpPr/>
            <p:nvPr/>
          </p:nvSpPr>
          <p:spPr>
            <a:xfrm>
              <a:off x="6970407" y="3253115"/>
              <a:ext cx="58060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212121"/>
                  </a:solidFill>
                  <a:latin typeface="나눔고딕" panose="020B0600000101010101" charset="0"/>
                  <a:ea typeface="굴림" panose="020B0600000101010101" pitchFamily="50" charset="-127"/>
                  <a:cs typeface="나눔고딕" panose="020B0600000101010101" charset="0"/>
                </a:rPr>
                <a:t>46,913</a:t>
              </a:r>
              <a:endParaRPr lang="ko-KR" altLang="en-US" sz="1100" dirty="0">
                <a:latin typeface="나눔고딕" panose="020B0600000101010101" charset="0"/>
                <a:cs typeface="나눔고딕" panose="020B0600000101010101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83D80F0-0857-4D0E-AFF7-8E925B752070}"/>
                </a:ext>
              </a:extLst>
            </p:cNvPr>
            <p:cNvSpPr/>
            <p:nvPr/>
          </p:nvSpPr>
          <p:spPr>
            <a:xfrm>
              <a:off x="1866900" y="1571625"/>
              <a:ext cx="6048375" cy="2016000"/>
            </a:xfrm>
            <a:prstGeom prst="rect">
              <a:avLst/>
            </a:prstGeom>
            <a:noFill/>
            <a:ln w="12700" cap="flat">
              <a:solidFill>
                <a:srgbClr val="DCDEE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6626457-D604-4E44-9C00-2C266C81F9BD}"/>
                </a:ext>
              </a:extLst>
            </p:cNvPr>
            <p:cNvSpPr/>
            <p:nvPr/>
          </p:nvSpPr>
          <p:spPr>
            <a:xfrm>
              <a:off x="3074262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완벽한 타인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22CFD38-D336-4CAC-BB86-2967761F15A2}"/>
                </a:ext>
              </a:extLst>
            </p:cNvPr>
            <p:cNvSpPr/>
            <p:nvPr/>
          </p:nvSpPr>
          <p:spPr>
            <a:xfrm>
              <a:off x="2169135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보헤미안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9552193-3DCF-4280-ACFB-77CC8BB3E659}"/>
                </a:ext>
              </a:extLst>
            </p:cNvPr>
            <p:cNvSpPr/>
            <p:nvPr/>
          </p:nvSpPr>
          <p:spPr>
            <a:xfrm>
              <a:off x="4014303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바울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A36BCC-1181-4D14-B999-FB524CB08F23}"/>
                </a:ext>
              </a:extLst>
            </p:cNvPr>
            <p:cNvSpPr/>
            <p:nvPr/>
          </p:nvSpPr>
          <p:spPr>
            <a:xfrm>
              <a:off x="4941488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마법시계</a:t>
              </a:r>
              <a:endPara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6888A92-5A0D-4F37-9215-1DAC51318C4D}"/>
                </a:ext>
              </a:extLst>
            </p:cNvPr>
            <p:cNvSpPr/>
            <p:nvPr/>
          </p:nvSpPr>
          <p:spPr>
            <a:xfrm>
              <a:off x="5873238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폴란드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772E7FF-5609-414C-B929-2B13F4AD0D43}"/>
                </a:ext>
              </a:extLst>
            </p:cNvPr>
            <p:cNvSpPr/>
            <p:nvPr/>
          </p:nvSpPr>
          <p:spPr>
            <a:xfrm>
              <a:off x="6841835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spc="0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나츠메</a:t>
              </a:r>
              <a:endPara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34" name="사다리꼴 33">
            <a:extLst>
              <a:ext uri="{FF2B5EF4-FFF2-40B4-BE49-F238E27FC236}">
                <a16:creationId xmlns:a16="http://schemas.microsoft.com/office/drawing/2014/main" id="{3FC4E60F-0F70-41C8-BD66-379D2C5A1533}"/>
              </a:ext>
            </a:extLst>
          </p:cNvPr>
          <p:cNvSpPr/>
          <p:nvPr/>
        </p:nvSpPr>
        <p:spPr>
          <a:xfrm>
            <a:off x="76202" y="3587624"/>
            <a:ext cx="9725023" cy="445261"/>
          </a:xfrm>
          <a:prstGeom prst="trapezoid">
            <a:avLst>
              <a:gd name="adj" fmla="val 414333"/>
            </a:avLst>
          </a:prstGeom>
          <a:solidFill>
            <a:srgbClr val="0089BD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85683C-61DA-4BE6-B066-50F821667D54}"/>
              </a:ext>
            </a:extLst>
          </p:cNvPr>
          <p:cNvSpPr txBox="1"/>
          <p:nvPr/>
        </p:nvSpPr>
        <p:spPr>
          <a:xfrm>
            <a:off x="3454681" y="3616788"/>
            <a:ext cx="295852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2018 . 10 . 31 </a:t>
            </a:r>
            <a:r>
              <a:rPr kumimoji="0" lang="ko-KR" altLang="en-US" sz="180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개봉작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134C3645-6863-4DFF-A1A7-D1505D932CD0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37" name="Rectangle 7">
              <a:extLst>
                <a:ext uri="{FF2B5EF4-FFF2-40B4-BE49-F238E27FC236}">
                  <a16:creationId xmlns:a16="http://schemas.microsoft.com/office/drawing/2014/main" id="{D47C1886-E7CD-418D-9EE8-003968F955ED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1CD9B-C88A-41D4-971C-CFAD6E7331F7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3 – 5.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모형 테스트 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(1)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0065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ë³´í¤ë¯¸ì ë©ìë">
            <a:extLst>
              <a:ext uri="{FF2B5EF4-FFF2-40B4-BE49-F238E27FC236}">
                <a16:creationId xmlns:a16="http://schemas.microsoft.com/office/drawing/2014/main" id="{C6C6BF8F-636E-4FDF-820A-3B07B52F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412" y="2104329"/>
            <a:ext cx="797243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ìë²½í íì¸">
            <a:extLst>
              <a:ext uri="{FF2B5EF4-FFF2-40B4-BE49-F238E27FC236}">
                <a16:creationId xmlns:a16="http://schemas.microsoft.com/office/drawing/2014/main" id="{69051DEF-C4FF-44CA-A6EB-60BA3E5F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483" y="2104329"/>
            <a:ext cx="815088" cy="11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ë²½ ìì ì¨ì ë§ë²ìê³">
            <a:extLst>
              <a:ext uri="{FF2B5EF4-FFF2-40B4-BE49-F238E27FC236}">
                <a16:creationId xmlns:a16="http://schemas.microsoft.com/office/drawing/2014/main" id="{CB4BECE4-523B-45B6-8EAE-4A14E221D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423" y="2110313"/>
            <a:ext cx="815089" cy="116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913B5BD-A7DA-4C1D-9EEB-FC604958CD6D}"/>
              </a:ext>
            </a:extLst>
          </p:cNvPr>
          <p:cNvSpPr/>
          <p:nvPr/>
        </p:nvSpPr>
        <p:spPr>
          <a:xfrm>
            <a:off x="2343074" y="3298586"/>
            <a:ext cx="8499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212121"/>
                </a:solidFill>
                <a:latin typeface="+mn-ea"/>
                <a:ea typeface="+mn-ea"/>
                <a:cs typeface="나눔고딕" panose="020B0600000101010101" charset="0"/>
              </a:rPr>
              <a:t>9,938,130</a:t>
            </a:r>
            <a:endParaRPr lang="ko-KR" altLang="en-US" sz="1100" dirty="0">
              <a:latin typeface="+mn-ea"/>
              <a:ea typeface="+mn-ea"/>
              <a:cs typeface="나눔고딕" panose="020B0600000101010101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7B3BD4-3361-498F-BAD3-F159067EBE40}"/>
              </a:ext>
            </a:extLst>
          </p:cNvPr>
          <p:cNvSpPr/>
          <p:nvPr/>
        </p:nvSpPr>
        <p:spPr>
          <a:xfrm>
            <a:off x="3522843" y="3296041"/>
            <a:ext cx="8499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212121"/>
                </a:solidFill>
                <a:latin typeface="+mn-ea"/>
                <a:ea typeface="+mn-ea"/>
                <a:cs typeface="나눔고딕" panose="020B0600000101010101" charset="0"/>
              </a:rPr>
              <a:t>5,294,119</a:t>
            </a:r>
            <a:endParaRPr lang="ko-KR" altLang="en-US" sz="1100" dirty="0">
              <a:latin typeface="+mn-ea"/>
              <a:ea typeface="+mn-ea"/>
              <a:cs typeface="나눔고딕" panose="020B0600000101010101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76BDE6-D326-4007-8C2E-2E6B59E506D9}"/>
              </a:ext>
            </a:extLst>
          </p:cNvPr>
          <p:cNvSpPr/>
          <p:nvPr/>
        </p:nvSpPr>
        <p:spPr>
          <a:xfrm>
            <a:off x="6098614" y="3295045"/>
            <a:ext cx="7296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212121"/>
                </a:solidFill>
                <a:latin typeface="+mn-ea"/>
                <a:ea typeface="+mn-ea"/>
                <a:cs typeface="나눔고딕" panose="020B0600000101010101" charset="0"/>
              </a:rPr>
              <a:t>215,029</a:t>
            </a:r>
            <a:endParaRPr lang="ko-KR" altLang="en-US" sz="1100" dirty="0">
              <a:latin typeface="+mn-ea"/>
              <a:ea typeface="+mn-ea"/>
              <a:cs typeface="나눔고딕" panose="020B0600000101010101" charset="0"/>
            </a:endParaRPr>
          </a:p>
        </p:txBody>
      </p:sp>
      <p:pic>
        <p:nvPicPr>
          <p:cNvPr id="9" name="Picture 8" descr="ë°ì¸">
            <a:extLst>
              <a:ext uri="{FF2B5EF4-FFF2-40B4-BE49-F238E27FC236}">
                <a16:creationId xmlns:a16="http://schemas.microsoft.com/office/drawing/2014/main" id="{5FB836AC-59D8-4C86-BEF8-40A6B6DC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99" y="2104329"/>
            <a:ext cx="823196" cy="11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82DD366-8BEA-4AD2-B57F-A9E66BC03D75}"/>
              </a:ext>
            </a:extLst>
          </p:cNvPr>
          <p:cNvSpPr/>
          <p:nvPr/>
        </p:nvSpPr>
        <p:spPr>
          <a:xfrm>
            <a:off x="4848430" y="3277815"/>
            <a:ext cx="7296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333333"/>
                </a:solidFill>
                <a:latin typeface="+mn-ea"/>
                <a:ea typeface="+mn-ea"/>
              </a:rPr>
              <a:t>272,013</a:t>
            </a:r>
            <a:endParaRPr lang="ko-KR" altLang="en-US" sz="1100" dirty="0">
              <a:latin typeface="+mn-ea"/>
              <a:ea typeface="+mn-ea"/>
            </a:endParaRPr>
          </a:p>
        </p:txBody>
      </p:sp>
      <p:pic>
        <p:nvPicPr>
          <p:cNvPr id="11" name="Picture 10" descr="í´ëëë¡ ê° ìì´ë¤">
            <a:extLst>
              <a:ext uri="{FF2B5EF4-FFF2-40B4-BE49-F238E27FC236}">
                <a16:creationId xmlns:a16="http://schemas.microsoft.com/office/drawing/2014/main" id="{5090A82B-4E59-43AA-8311-FA8D9B6A0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340" y="2104329"/>
            <a:ext cx="816980" cy="119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27D92D-EDD5-4460-A1C1-BA81023C70E3}"/>
              </a:ext>
            </a:extLst>
          </p:cNvPr>
          <p:cNvSpPr/>
          <p:nvPr/>
        </p:nvSpPr>
        <p:spPr>
          <a:xfrm>
            <a:off x="7372041" y="3319279"/>
            <a:ext cx="644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212121"/>
                </a:solidFill>
                <a:latin typeface="+mn-ea"/>
                <a:ea typeface="+mn-ea"/>
                <a:cs typeface="나눔고딕" panose="020B0600000101010101" charset="0"/>
              </a:rPr>
              <a:t>49,222</a:t>
            </a:r>
            <a:endParaRPr lang="ko-KR" altLang="en-US" sz="1100" dirty="0">
              <a:latin typeface="+mn-ea"/>
              <a:ea typeface="+mn-ea"/>
              <a:cs typeface="나눔고딕" panose="020B0600000101010101" charset="0"/>
            </a:endParaRPr>
          </a:p>
        </p:txBody>
      </p:sp>
      <p:pic>
        <p:nvPicPr>
          <p:cNvPr id="13" name="Picture 18" descr="ëì¸ ë© ì°ì¸ì¥: ì¸ìê³¼ ì°ì ë§ºë¤">
            <a:extLst>
              <a:ext uri="{FF2B5EF4-FFF2-40B4-BE49-F238E27FC236}">
                <a16:creationId xmlns:a16="http://schemas.microsoft.com/office/drawing/2014/main" id="{5268D34B-1468-442E-A716-76B03F28D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150" y="2097754"/>
            <a:ext cx="831984" cy="122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A5CF13-5BEC-4C02-BEA7-A6F88F390C4E}"/>
              </a:ext>
            </a:extLst>
          </p:cNvPr>
          <p:cNvSpPr/>
          <p:nvPr/>
        </p:nvSpPr>
        <p:spPr>
          <a:xfrm>
            <a:off x="8592578" y="3320552"/>
            <a:ext cx="644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212121"/>
                </a:solidFill>
                <a:latin typeface="+mn-ea"/>
                <a:ea typeface="+mn-ea"/>
                <a:cs typeface="나눔고딕" panose="020B0600000101010101" charset="0"/>
              </a:rPr>
              <a:t>46,913</a:t>
            </a:r>
            <a:endParaRPr lang="ko-KR" altLang="en-US" sz="1100" dirty="0">
              <a:latin typeface="+mn-ea"/>
              <a:ea typeface="+mn-ea"/>
              <a:cs typeface="나눔고딕" panose="020B0600000101010101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4D54A-BD6C-44A0-9C76-CC0230A6A000}"/>
              </a:ext>
            </a:extLst>
          </p:cNvPr>
          <p:cNvSpPr/>
          <p:nvPr/>
        </p:nvSpPr>
        <p:spPr>
          <a:xfrm>
            <a:off x="3588612" y="1773174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완벽한 타인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5FA591-15E1-4173-96F4-A66C4DF52728}"/>
              </a:ext>
            </a:extLst>
          </p:cNvPr>
          <p:cNvSpPr/>
          <p:nvPr/>
        </p:nvSpPr>
        <p:spPr>
          <a:xfrm>
            <a:off x="2378685" y="1773174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보헤미안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0AD95F-4103-4A15-9DC4-8D4DC23D6356}"/>
              </a:ext>
            </a:extLst>
          </p:cNvPr>
          <p:cNvSpPr/>
          <p:nvPr/>
        </p:nvSpPr>
        <p:spPr>
          <a:xfrm>
            <a:off x="4833453" y="1773174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바울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8BF646-4F01-472F-8FBA-9CF7AD9A72B4}"/>
              </a:ext>
            </a:extLst>
          </p:cNvPr>
          <p:cNvSpPr/>
          <p:nvPr/>
        </p:nvSpPr>
        <p:spPr>
          <a:xfrm>
            <a:off x="6046388" y="1773174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마법시계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61C40D-4EEE-4FA2-AAB8-458F02F1E426}"/>
              </a:ext>
            </a:extLst>
          </p:cNvPr>
          <p:cNvSpPr/>
          <p:nvPr/>
        </p:nvSpPr>
        <p:spPr>
          <a:xfrm>
            <a:off x="7273413" y="1773174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폴란드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F09C7F-D317-4963-AB6B-2E02E12978EE}"/>
              </a:ext>
            </a:extLst>
          </p:cNvPr>
          <p:cNvSpPr/>
          <p:nvPr/>
        </p:nvSpPr>
        <p:spPr>
          <a:xfrm>
            <a:off x="8505591" y="1773174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나츠메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1C1358-29A0-4E2E-8977-DF816A5E3FA5}"/>
              </a:ext>
            </a:extLst>
          </p:cNvPr>
          <p:cNvSpPr txBox="1"/>
          <p:nvPr/>
        </p:nvSpPr>
        <p:spPr>
          <a:xfrm>
            <a:off x="2228849" y="4934999"/>
            <a:ext cx="113841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500</a:t>
            </a:r>
            <a:r>
              <a:rPr lang="ko-KR" altLang="en-US" sz="1200" dirty="0">
                <a:latin typeface="+mn-ea"/>
                <a:ea typeface="+mn-ea"/>
              </a:rPr>
              <a:t>만 이상 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4ADF28-EBEF-4B9A-AEBD-BF9285A65122}"/>
              </a:ext>
            </a:extLst>
          </p:cNvPr>
          <p:cNvSpPr txBox="1"/>
          <p:nvPr/>
        </p:nvSpPr>
        <p:spPr>
          <a:xfrm>
            <a:off x="3419161" y="4924321"/>
            <a:ext cx="113841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500</a:t>
            </a:r>
            <a:r>
              <a:rPr lang="ko-KR" altLang="en-US" sz="1200" dirty="0">
                <a:latin typeface="+mn-ea"/>
                <a:ea typeface="+mn-ea"/>
              </a:rPr>
              <a:t>만 이상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2027F9-270E-4E1A-9EDC-16C739439230}"/>
              </a:ext>
            </a:extLst>
          </p:cNvPr>
          <p:cNvSpPr txBox="1"/>
          <p:nvPr/>
        </p:nvSpPr>
        <p:spPr>
          <a:xfrm>
            <a:off x="4694160" y="4916599"/>
            <a:ext cx="110490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100</a:t>
            </a:r>
            <a:r>
              <a:rPr lang="ko-KR" altLang="en-US" sz="1200" dirty="0">
                <a:latin typeface="+mn-ea"/>
                <a:ea typeface="+mn-ea"/>
              </a:rPr>
              <a:t>만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미만 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EDBB5E-1900-4627-B033-11C6C7B52135}"/>
              </a:ext>
            </a:extLst>
          </p:cNvPr>
          <p:cNvSpPr txBox="1"/>
          <p:nvPr/>
        </p:nvSpPr>
        <p:spPr>
          <a:xfrm>
            <a:off x="5944904" y="4916598"/>
            <a:ext cx="112264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100</a:t>
            </a:r>
            <a:r>
              <a:rPr lang="ko-KR" altLang="en-US" sz="1200" dirty="0">
                <a:latin typeface="+mn-ea"/>
                <a:ea typeface="+mn-ea"/>
              </a:rPr>
              <a:t>만 미만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3110E-CB6D-4CEB-9932-A483C0A3588C}"/>
              </a:ext>
            </a:extLst>
          </p:cNvPr>
          <p:cNvSpPr txBox="1"/>
          <p:nvPr/>
        </p:nvSpPr>
        <p:spPr>
          <a:xfrm>
            <a:off x="7165767" y="4899351"/>
            <a:ext cx="110490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100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만 미만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A43E81-CD42-4E4B-A5F1-CB12A4DD6452}"/>
              </a:ext>
            </a:extLst>
          </p:cNvPr>
          <p:cNvSpPr txBox="1"/>
          <p:nvPr/>
        </p:nvSpPr>
        <p:spPr>
          <a:xfrm>
            <a:off x="8356773" y="4901154"/>
            <a:ext cx="110490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100</a:t>
            </a:r>
            <a:r>
              <a:rPr lang="ko-KR" altLang="en-US" sz="1200" dirty="0">
                <a:latin typeface="+mn-ea"/>
                <a:ea typeface="+mn-ea"/>
              </a:rPr>
              <a:t>만 미만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33ED53-5CEC-4B34-8A8A-2D42118907E5}"/>
              </a:ext>
            </a:extLst>
          </p:cNvPr>
          <p:cNvSpPr txBox="1"/>
          <p:nvPr/>
        </p:nvSpPr>
        <p:spPr>
          <a:xfrm>
            <a:off x="2251420" y="3791496"/>
            <a:ext cx="113841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500</a:t>
            </a:r>
            <a:r>
              <a:rPr lang="ko-KR" altLang="en-US" sz="1200" dirty="0">
                <a:latin typeface="+mn-ea"/>
                <a:ea typeface="+mn-ea"/>
              </a:rPr>
              <a:t>만 이상 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0441EE-DB37-4C38-99D0-182803CDF9C7}"/>
              </a:ext>
            </a:extLst>
          </p:cNvPr>
          <p:cNvSpPr txBox="1"/>
          <p:nvPr/>
        </p:nvSpPr>
        <p:spPr>
          <a:xfrm>
            <a:off x="3441732" y="3780818"/>
            <a:ext cx="113841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500</a:t>
            </a:r>
            <a:r>
              <a:rPr lang="ko-KR" altLang="en-US" sz="1200" dirty="0">
                <a:latin typeface="+mn-ea"/>
                <a:ea typeface="+mn-ea"/>
              </a:rPr>
              <a:t>만 이상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F88748-874E-43F9-A357-58FEB7EFBF72}"/>
              </a:ext>
            </a:extLst>
          </p:cNvPr>
          <p:cNvSpPr txBox="1"/>
          <p:nvPr/>
        </p:nvSpPr>
        <p:spPr>
          <a:xfrm>
            <a:off x="4682636" y="3793153"/>
            <a:ext cx="110490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300</a:t>
            </a:r>
            <a:r>
              <a:rPr lang="ko-KR" altLang="en-US" sz="1200" dirty="0">
                <a:latin typeface="+mn-ea"/>
                <a:ea typeface="+mn-ea"/>
              </a:rPr>
              <a:t>만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미만 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B26D53-8C90-4BEA-94DA-0CA67ECB50A7}"/>
              </a:ext>
            </a:extLst>
          </p:cNvPr>
          <p:cNvSpPr txBox="1"/>
          <p:nvPr/>
        </p:nvSpPr>
        <p:spPr>
          <a:xfrm>
            <a:off x="5933380" y="3793152"/>
            <a:ext cx="112264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300</a:t>
            </a:r>
            <a:r>
              <a:rPr lang="ko-KR" altLang="en-US" sz="1200" dirty="0">
                <a:latin typeface="+mn-ea"/>
                <a:ea typeface="+mn-ea"/>
              </a:rPr>
              <a:t>만 미만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675DBB-7F59-469A-9551-99710D223CCD}"/>
              </a:ext>
            </a:extLst>
          </p:cNvPr>
          <p:cNvSpPr txBox="1"/>
          <p:nvPr/>
        </p:nvSpPr>
        <p:spPr>
          <a:xfrm>
            <a:off x="7154243" y="3775905"/>
            <a:ext cx="110490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3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00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만 미만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07FEA5-6C1E-49A1-B392-4E4A9C79B155}"/>
              </a:ext>
            </a:extLst>
          </p:cNvPr>
          <p:cNvSpPr txBox="1"/>
          <p:nvPr/>
        </p:nvSpPr>
        <p:spPr>
          <a:xfrm>
            <a:off x="8345249" y="3777708"/>
            <a:ext cx="110490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300</a:t>
            </a:r>
            <a:r>
              <a:rPr lang="ko-KR" altLang="en-US" sz="1200" dirty="0">
                <a:latin typeface="+mn-ea"/>
                <a:ea typeface="+mn-ea"/>
              </a:rPr>
              <a:t>만 미만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F5D79527-5B67-48C3-8187-C117DD03E48C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43" name="Rectangle 7">
              <a:extLst>
                <a:ext uri="{FF2B5EF4-FFF2-40B4-BE49-F238E27FC236}">
                  <a16:creationId xmlns:a16="http://schemas.microsoft.com/office/drawing/2014/main" id="{DCC3051D-34FD-40B4-979F-199C188A865E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>
                <a:latin typeface="+mj-ea"/>
                <a:ea typeface="+mj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8A5901-B81B-46D3-9A92-9D70A8470911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3 – 5.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모형 테스트 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(1)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2B5421C-2D5D-49D5-B30E-049BF56262F0}"/>
              </a:ext>
            </a:extLst>
          </p:cNvPr>
          <p:cNvSpPr txBox="1"/>
          <p:nvPr/>
        </p:nvSpPr>
        <p:spPr>
          <a:xfrm>
            <a:off x="2457450" y="530802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EACF25-B2E8-436B-893A-24C50E210590}"/>
              </a:ext>
            </a:extLst>
          </p:cNvPr>
          <p:cNvSpPr txBox="1"/>
          <p:nvPr/>
        </p:nvSpPr>
        <p:spPr>
          <a:xfrm>
            <a:off x="3660807" y="530802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D0A667-531F-431C-A7DB-0490B5AF933A}"/>
              </a:ext>
            </a:extLst>
          </p:cNvPr>
          <p:cNvSpPr txBox="1"/>
          <p:nvPr/>
        </p:nvSpPr>
        <p:spPr>
          <a:xfrm>
            <a:off x="4909479" y="530802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D37AEA-94A3-4346-A19C-DA7ECAB6861D}"/>
              </a:ext>
            </a:extLst>
          </p:cNvPr>
          <p:cNvSpPr txBox="1"/>
          <p:nvPr/>
        </p:nvSpPr>
        <p:spPr>
          <a:xfrm>
            <a:off x="6172298" y="530802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0CFC1A-ECC7-4DA5-80AA-3B865BC45DD6}"/>
              </a:ext>
            </a:extLst>
          </p:cNvPr>
          <p:cNvSpPr txBox="1"/>
          <p:nvPr/>
        </p:nvSpPr>
        <p:spPr>
          <a:xfrm>
            <a:off x="7372765" y="530802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E5A0F7-CAFA-4A26-B40E-8F99E42A0E9F}"/>
              </a:ext>
            </a:extLst>
          </p:cNvPr>
          <p:cNvSpPr txBox="1"/>
          <p:nvPr/>
        </p:nvSpPr>
        <p:spPr>
          <a:xfrm>
            <a:off x="8583167" y="530802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51" name="Shape 207">
            <a:extLst>
              <a:ext uri="{FF2B5EF4-FFF2-40B4-BE49-F238E27FC236}">
                <a16:creationId xmlns:a16="http://schemas.microsoft.com/office/drawing/2014/main" id="{0CF4AD04-7207-43B1-B1CE-C0330448B71D}"/>
              </a:ext>
            </a:extLst>
          </p:cNvPr>
          <p:cNvSpPr/>
          <p:nvPr/>
        </p:nvSpPr>
        <p:spPr>
          <a:xfrm>
            <a:off x="739602" y="3764274"/>
            <a:ext cx="1298931" cy="324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기존 모델링 </a:t>
            </a:r>
            <a:endParaRPr sz="13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2" name="Shape 207">
            <a:extLst>
              <a:ext uri="{FF2B5EF4-FFF2-40B4-BE49-F238E27FC236}">
                <a16:creationId xmlns:a16="http://schemas.microsoft.com/office/drawing/2014/main" id="{F91E1284-77B2-47A9-95E7-A5205D3C01A0}"/>
              </a:ext>
            </a:extLst>
          </p:cNvPr>
          <p:cNvSpPr/>
          <p:nvPr/>
        </p:nvSpPr>
        <p:spPr>
          <a:xfrm>
            <a:off x="739601" y="4901382"/>
            <a:ext cx="1298931" cy="324956"/>
          </a:xfrm>
          <a:prstGeom prst="roundRect">
            <a:avLst>
              <a:gd name="adj" fmla="val 50000"/>
            </a:avLst>
          </a:prstGeom>
          <a:solidFill>
            <a:srgbClr val="006B96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수정 모델링</a:t>
            </a:r>
            <a:endParaRPr sz="13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3" name="Shape 207">
            <a:extLst>
              <a:ext uri="{FF2B5EF4-FFF2-40B4-BE49-F238E27FC236}">
                <a16:creationId xmlns:a16="http://schemas.microsoft.com/office/drawing/2014/main" id="{75C59F40-AE01-42FD-BA3C-72AEACDB466A}"/>
              </a:ext>
            </a:extLst>
          </p:cNvPr>
          <p:cNvSpPr/>
          <p:nvPr/>
        </p:nvSpPr>
        <p:spPr>
          <a:xfrm>
            <a:off x="730077" y="4221474"/>
            <a:ext cx="1298931" cy="32495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ko-KR" altLang="en-US" sz="1300" b="1">
                <a:solidFill>
                  <a:schemeClr val="bg1"/>
                </a:solidFill>
                <a:latin typeface="+mn-ea"/>
                <a:ea typeface="+mn-ea"/>
              </a:rPr>
              <a:t>예측 성공 여부 </a:t>
            </a:r>
            <a:endParaRPr sz="13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4" name="Shape 207">
            <a:extLst>
              <a:ext uri="{FF2B5EF4-FFF2-40B4-BE49-F238E27FC236}">
                <a16:creationId xmlns:a16="http://schemas.microsoft.com/office/drawing/2014/main" id="{68B1D6EB-DBC9-4750-8755-371AB83A0295}"/>
              </a:ext>
            </a:extLst>
          </p:cNvPr>
          <p:cNvSpPr/>
          <p:nvPr/>
        </p:nvSpPr>
        <p:spPr>
          <a:xfrm>
            <a:off x="730077" y="5352690"/>
            <a:ext cx="1298931" cy="32495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ko-KR" altLang="en-US" sz="1300" b="1">
                <a:solidFill>
                  <a:schemeClr val="bg1"/>
                </a:solidFill>
                <a:latin typeface="+mn-ea"/>
                <a:ea typeface="+mn-ea"/>
              </a:rPr>
              <a:t>예측 성공 여부 </a:t>
            </a:r>
            <a:endParaRPr sz="13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BC5E03-3279-4263-8997-32DE3A595D71}"/>
              </a:ext>
            </a:extLst>
          </p:cNvPr>
          <p:cNvSpPr txBox="1"/>
          <p:nvPr/>
        </p:nvSpPr>
        <p:spPr>
          <a:xfrm>
            <a:off x="2457450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E15173-4C8D-47BE-82FC-BC129BC24D5B}"/>
              </a:ext>
            </a:extLst>
          </p:cNvPr>
          <p:cNvSpPr txBox="1"/>
          <p:nvPr/>
        </p:nvSpPr>
        <p:spPr>
          <a:xfrm>
            <a:off x="3660807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422224-6BC0-498E-9331-7CB2362E86A0}"/>
              </a:ext>
            </a:extLst>
          </p:cNvPr>
          <p:cNvSpPr txBox="1"/>
          <p:nvPr/>
        </p:nvSpPr>
        <p:spPr>
          <a:xfrm>
            <a:off x="4909479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B58825-01D5-4CF9-AB75-F63653934157}"/>
              </a:ext>
            </a:extLst>
          </p:cNvPr>
          <p:cNvSpPr txBox="1"/>
          <p:nvPr/>
        </p:nvSpPr>
        <p:spPr>
          <a:xfrm>
            <a:off x="6172298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2C28FA-12E7-42D4-93DD-27C6EE005D33}"/>
              </a:ext>
            </a:extLst>
          </p:cNvPr>
          <p:cNvSpPr txBox="1"/>
          <p:nvPr/>
        </p:nvSpPr>
        <p:spPr>
          <a:xfrm>
            <a:off x="7372765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951C3-8210-4816-97B7-8C7574DB5F3B}"/>
              </a:ext>
            </a:extLst>
          </p:cNvPr>
          <p:cNvSpPr txBox="1"/>
          <p:nvPr/>
        </p:nvSpPr>
        <p:spPr>
          <a:xfrm>
            <a:off x="8583167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7DE7AB-2B49-4D08-B1B2-89BC7E6904F1}"/>
              </a:ext>
            </a:extLst>
          </p:cNvPr>
          <p:cNvCxnSpPr>
            <a:cxnSpLocks/>
          </p:cNvCxnSpPr>
          <p:nvPr/>
        </p:nvCxnSpPr>
        <p:spPr>
          <a:xfrm>
            <a:off x="3389838" y="3691825"/>
            <a:ext cx="0" cy="2124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81D65E6-FC1E-4EAD-93D6-9CF499A57BDE}"/>
              </a:ext>
            </a:extLst>
          </p:cNvPr>
          <p:cNvCxnSpPr>
            <a:cxnSpLocks/>
          </p:cNvCxnSpPr>
          <p:nvPr/>
        </p:nvCxnSpPr>
        <p:spPr>
          <a:xfrm>
            <a:off x="4585092" y="3691825"/>
            <a:ext cx="0" cy="2124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23D3DFF-9E1C-4421-9198-7732CFAD670E}"/>
              </a:ext>
            </a:extLst>
          </p:cNvPr>
          <p:cNvCxnSpPr>
            <a:cxnSpLocks/>
          </p:cNvCxnSpPr>
          <p:nvPr/>
        </p:nvCxnSpPr>
        <p:spPr>
          <a:xfrm>
            <a:off x="5870967" y="3691825"/>
            <a:ext cx="0" cy="2124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66F0DDC-0558-436B-9F9A-02DB2ADD2358}"/>
              </a:ext>
            </a:extLst>
          </p:cNvPr>
          <p:cNvCxnSpPr>
            <a:cxnSpLocks/>
          </p:cNvCxnSpPr>
          <p:nvPr/>
        </p:nvCxnSpPr>
        <p:spPr>
          <a:xfrm>
            <a:off x="7090167" y="3691825"/>
            <a:ext cx="0" cy="2124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574DE91-42B3-45EA-A06F-C76BD0CCDE77}"/>
              </a:ext>
            </a:extLst>
          </p:cNvPr>
          <p:cNvCxnSpPr>
            <a:cxnSpLocks/>
          </p:cNvCxnSpPr>
          <p:nvPr/>
        </p:nvCxnSpPr>
        <p:spPr>
          <a:xfrm>
            <a:off x="8320241" y="3691825"/>
            <a:ext cx="0" cy="2124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093791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7E2D7D-4202-40BE-AD3B-F331734C2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41277"/>
              </p:ext>
            </p:extLst>
          </p:nvPr>
        </p:nvGraphicFramePr>
        <p:xfrm>
          <a:off x="76202" y="4029710"/>
          <a:ext cx="9734548" cy="1684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304927">
                  <a:extLst>
                    <a:ext uri="{9D8B030D-6E8A-4147-A177-3AD203B41FA5}">
                      <a16:colId xmlns:a16="http://schemas.microsoft.com/office/drawing/2014/main" val="3999087167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634967484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92394112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20605496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511714098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883444036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339854381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304716743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320013954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41903115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102163925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66941863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3922560405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3297955940"/>
                    </a:ext>
                  </a:extLst>
                </a:gridCol>
                <a:gridCol w="609596">
                  <a:extLst>
                    <a:ext uri="{9D8B030D-6E8A-4147-A177-3AD203B41FA5}">
                      <a16:colId xmlns:a16="http://schemas.microsoft.com/office/drawing/2014/main" val="34128683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movies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audiCnt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showCnt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season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peak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rating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grade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p_breview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n_breview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breview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p_review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n_review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reviews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6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8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 err="1">
                          <a:effectLst/>
                        </a:rPr>
                        <a:t>스윙키즈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102502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3669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9.36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878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1334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1583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807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마약왕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250107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5300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7.92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1266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983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2249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279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아쿠아맨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145384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3839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8.55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702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991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435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그린치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11938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815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9.88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65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447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>
                          <a:effectLst/>
                        </a:rPr>
                        <a:t>극장판 포켓몬스터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6992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373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9.00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32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49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>
                          <a:effectLst/>
                        </a:rPr>
                        <a:t>극장판 짱구는 </a:t>
                      </a:r>
                      <a:r>
                        <a:rPr lang="ko-KR" altLang="en-US" dirty="0" err="1">
                          <a:effectLst/>
                        </a:rPr>
                        <a:t>못말려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44580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559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9.77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27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>
                          <a:alpha val="8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216280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A462D6D5-1E1E-4F9F-94D2-059130E008C9}"/>
              </a:ext>
            </a:extLst>
          </p:cNvPr>
          <p:cNvGrpSpPr/>
          <p:nvPr/>
        </p:nvGrpSpPr>
        <p:grpSpPr>
          <a:xfrm>
            <a:off x="1914525" y="1298572"/>
            <a:ext cx="6048375" cy="2318583"/>
            <a:chOff x="1866900" y="1346197"/>
            <a:chExt cx="6048375" cy="231858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6A25B27-D30C-464C-8B9C-1FDBA7FD9BDA}"/>
                </a:ext>
              </a:extLst>
            </p:cNvPr>
            <p:cNvSpPr/>
            <p:nvPr/>
          </p:nvSpPr>
          <p:spPr>
            <a:xfrm>
              <a:off x="2133523" y="3231149"/>
              <a:ext cx="849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+mn-ea"/>
                  <a:ea typeface="+mn-ea"/>
                </a:rPr>
                <a:t>1,471,248</a:t>
              </a:r>
              <a:endParaRPr lang="ko-KR" altLang="en-US" sz="600" dirty="0">
                <a:latin typeface="+mn-ea"/>
                <a:ea typeface="+mn-ea"/>
                <a:cs typeface="나눔고딕" panose="020B0600000101010101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56271F-01CC-4DED-8647-AFAE539ED97E}"/>
                </a:ext>
              </a:extLst>
            </p:cNvPr>
            <p:cNvSpPr/>
            <p:nvPr/>
          </p:nvSpPr>
          <p:spPr>
            <a:xfrm>
              <a:off x="3027542" y="3228604"/>
              <a:ext cx="849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+mn-ea"/>
                  <a:ea typeface="+mn-ea"/>
                </a:rPr>
                <a:t>1,864,077</a:t>
              </a:r>
              <a:endParaRPr lang="ko-KR" altLang="en-US" sz="600" dirty="0">
                <a:latin typeface="+mn-ea"/>
                <a:ea typeface="+mn-ea"/>
                <a:cs typeface="나눔고딕" panose="020B0600000101010101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D7F1F6-9CD8-4AD2-A892-FCC9A2725D76}"/>
                </a:ext>
              </a:extLst>
            </p:cNvPr>
            <p:cNvSpPr/>
            <p:nvPr/>
          </p:nvSpPr>
          <p:spPr>
            <a:xfrm>
              <a:off x="4974664" y="3227608"/>
              <a:ext cx="72968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+mn-ea"/>
                  <a:ea typeface="+mn-ea"/>
                </a:rPr>
                <a:t>552,970</a:t>
              </a:r>
              <a:endParaRPr lang="ko-KR" altLang="en-US" sz="600" dirty="0">
                <a:latin typeface="+mn-ea"/>
                <a:ea typeface="+mn-ea"/>
                <a:cs typeface="나눔고딕" panose="020B0600000101010101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235D63-9E36-42B8-A758-8E9758B4F05E}"/>
                </a:ext>
              </a:extLst>
            </p:cNvPr>
            <p:cNvSpPr/>
            <p:nvPr/>
          </p:nvSpPr>
          <p:spPr>
            <a:xfrm>
              <a:off x="3969167" y="3210378"/>
              <a:ext cx="849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+mn-ea"/>
                  <a:ea typeface="+mn-ea"/>
                </a:rPr>
                <a:t>5,038,138</a:t>
              </a:r>
              <a:endParaRPr lang="ko-KR" altLang="en-US" sz="600" dirty="0">
                <a:latin typeface="+mn-ea"/>
                <a:ea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6A87CB-E39B-4AEA-AFF3-5DC640C9734C}"/>
                </a:ext>
              </a:extLst>
            </p:cNvPr>
            <p:cNvSpPr/>
            <p:nvPr/>
          </p:nvSpPr>
          <p:spPr>
            <a:xfrm>
              <a:off x="5900812" y="3251842"/>
              <a:ext cx="72968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+mn-ea"/>
                  <a:ea typeface="+mn-ea"/>
                </a:rPr>
                <a:t>194,692</a:t>
              </a:r>
              <a:endParaRPr lang="ko-KR" altLang="en-US" sz="600" dirty="0">
                <a:latin typeface="+mn-ea"/>
                <a:ea typeface="+mn-ea"/>
                <a:cs typeface="나눔고딕" panose="020B0600000101010101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E159A0F-69E0-4722-8C88-193FC6FE37A2}"/>
                </a:ext>
              </a:extLst>
            </p:cNvPr>
            <p:cNvSpPr/>
            <p:nvPr/>
          </p:nvSpPr>
          <p:spPr>
            <a:xfrm>
              <a:off x="6838718" y="3253115"/>
              <a:ext cx="72968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+mn-ea"/>
                  <a:ea typeface="+mn-ea"/>
                </a:rPr>
                <a:t>353,012</a:t>
              </a:r>
              <a:endParaRPr lang="ko-KR" altLang="en-US" sz="600" dirty="0">
                <a:latin typeface="+mn-ea"/>
                <a:ea typeface="+mn-ea"/>
                <a:cs typeface="나눔고딕" panose="020B0600000101010101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83D80F0-0857-4D0E-AFF7-8E925B752070}"/>
                </a:ext>
              </a:extLst>
            </p:cNvPr>
            <p:cNvSpPr/>
            <p:nvPr/>
          </p:nvSpPr>
          <p:spPr>
            <a:xfrm>
              <a:off x="1866900" y="1346197"/>
              <a:ext cx="6048375" cy="2318583"/>
            </a:xfrm>
            <a:prstGeom prst="rect">
              <a:avLst/>
            </a:prstGeom>
            <a:noFill/>
            <a:ln w="12700" cap="flat">
              <a:solidFill>
                <a:srgbClr val="DCDEE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6626457-D604-4E44-9C00-2C266C81F9BD}"/>
                </a:ext>
              </a:extLst>
            </p:cNvPr>
            <p:cNvSpPr/>
            <p:nvPr/>
          </p:nvSpPr>
          <p:spPr>
            <a:xfrm>
              <a:off x="3074262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dirty="0" err="1">
                  <a:solidFill>
                    <a:srgbClr val="FFFFFF"/>
                  </a:solidFill>
                  <a:latin typeface="+mn-ea"/>
                  <a:ea typeface="+mn-ea"/>
                </a:rPr>
                <a:t>마약왕</a:t>
              </a:r>
              <a:endPara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22CFD38-D336-4CAC-BB86-2967761F15A2}"/>
                </a:ext>
              </a:extLst>
            </p:cNvPr>
            <p:cNvSpPr/>
            <p:nvPr/>
          </p:nvSpPr>
          <p:spPr>
            <a:xfrm>
              <a:off x="2169135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spc="0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ea"/>
                  <a:ea typeface="+mn-ea"/>
                  <a:cs typeface="Helvetica Light"/>
                  <a:sym typeface="Helvetica Light"/>
                </a:rPr>
                <a:t>스윙키즈</a:t>
              </a:r>
              <a:endPara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9552193-3DCF-4280-ACFB-77CC8BB3E659}"/>
                </a:ext>
              </a:extLst>
            </p:cNvPr>
            <p:cNvSpPr/>
            <p:nvPr/>
          </p:nvSpPr>
          <p:spPr>
            <a:xfrm>
              <a:off x="4014303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spc="0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ea"/>
                  <a:ea typeface="+mn-ea"/>
                  <a:cs typeface="Helvetica Light"/>
                  <a:sym typeface="Helvetica Light"/>
                </a:rPr>
                <a:t>아쿠아맨</a:t>
              </a:r>
              <a:endPara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A36BCC-1181-4D14-B999-FB524CB08F23}"/>
                </a:ext>
              </a:extLst>
            </p:cNvPr>
            <p:cNvSpPr/>
            <p:nvPr/>
          </p:nvSpPr>
          <p:spPr>
            <a:xfrm>
              <a:off x="4941488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spc="0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ea"/>
                  <a:ea typeface="+mn-ea"/>
                  <a:cs typeface="Helvetica Light"/>
                  <a:sym typeface="Helvetica Light"/>
                </a:rPr>
                <a:t>그린치</a:t>
              </a:r>
              <a:endPara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6888A92-5A0D-4F37-9215-1DAC51318C4D}"/>
                </a:ext>
              </a:extLst>
            </p:cNvPr>
            <p:cNvSpPr/>
            <p:nvPr/>
          </p:nvSpPr>
          <p:spPr>
            <a:xfrm>
              <a:off x="5873238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dirty="0">
                  <a:solidFill>
                    <a:srgbClr val="FFFFFF"/>
                  </a:solidFill>
                  <a:latin typeface="+mn-ea"/>
                  <a:ea typeface="+mn-ea"/>
                </a:rPr>
                <a:t>포켓몬</a:t>
              </a:r>
              <a:endPara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772E7FF-5609-414C-B929-2B13F4AD0D43}"/>
                </a:ext>
              </a:extLst>
            </p:cNvPr>
            <p:cNvSpPr/>
            <p:nvPr/>
          </p:nvSpPr>
          <p:spPr>
            <a:xfrm>
              <a:off x="6841835" y="1705737"/>
              <a:ext cx="778690" cy="2564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dirty="0">
                  <a:solidFill>
                    <a:srgbClr val="FFFFFF"/>
                  </a:solidFill>
                  <a:latin typeface="+mn-ea"/>
                  <a:ea typeface="+mn-ea"/>
                </a:rPr>
                <a:t>짱구</a:t>
              </a:r>
              <a:endPara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endParaRPr>
            </a:p>
          </p:txBody>
        </p:sp>
      </p:grpSp>
      <p:sp>
        <p:nvSpPr>
          <p:cNvPr id="34" name="사다리꼴 33">
            <a:extLst>
              <a:ext uri="{FF2B5EF4-FFF2-40B4-BE49-F238E27FC236}">
                <a16:creationId xmlns:a16="http://schemas.microsoft.com/office/drawing/2014/main" id="{3FC4E60F-0F70-41C8-BD66-379D2C5A1533}"/>
              </a:ext>
            </a:extLst>
          </p:cNvPr>
          <p:cNvSpPr/>
          <p:nvPr/>
        </p:nvSpPr>
        <p:spPr>
          <a:xfrm>
            <a:off x="76202" y="3587624"/>
            <a:ext cx="9725023" cy="445261"/>
          </a:xfrm>
          <a:prstGeom prst="trapezoid">
            <a:avLst>
              <a:gd name="adj" fmla="val 414333"/>
            </a:avLst>
          </a:prstGeom>
          <a:solidFill>
            <a:srgbClr val="0089BD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85683C-61DA-4BE6-B066-50F821667D54}"/>
              </a:ext>
            </a:extLst>
          </p:cNvPr>
          <p:cNvSpPr txBox="1"/>
          <p:nvPr/>
        </p:nvSpPr>
        <p:spPr>
          <a:xfrm>
            <a:off x="3454681" y="3616788"/>
            <a:ext cx="295852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2018 . 12 .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19</a:t>
            </a: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 </a:t>
            </a:r>
            <a:r>
              <a:rPr kumimoji="0" lang="ko-KR" altLang="en-US" sz="180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개봉작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134C3645-6863-4DFF-A1A7-D1505D932CD0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37" name="Rectangle 7">
              <a:extLst>
                <a:ext uri="{FF2B5EF4-FFF2-40B4-BE49-F238E27FC236}">
                  <a16:creationId xmlns:a16="http://schemas.microsoft.com/office/drawing/2014/main" id="{D47C1886-E7CD-418D-9EE8-003968F955ED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>
                <a:latin typeface="+mj-ea"/>
                <a:ea typeface="+mj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1CD9B-C88A-41D4-971C-CFAD6E7331F7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3 – 5.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모형 테스트 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(2)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pic>
        <p:nvPicPr>
          <p:cNvPr id="33" name="Picture 2" descr="ì¤ìí¤ì¦">
            <a:extLst>
              <a:ext uri="{FF2B5EF4-FFF2-40B4-BE49-F238E27FC236}">
                <a16:creationId xmlns:a16="http://schemas.microsoft.com/office/drawing/2014/main" id="{2856E38D-CE6C-428F-88C7-D5EAEAC2E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80" y="1989268"/>
            <a:ext cx="817250" cy="11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ë§ì½ì">
            <a:extLst>
              <a:ext uri="{FF2B5EF4-FFF2-40B4-BE49-F238E27FC236}">
                <a16:creationId xmlns:a16="http://schemas.microsoft.com/office/drawing/2014/main" id="{7AF94060-A7E7-459A-B81F-72977771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023" y="1999127"/>
            <a:ext cx="808205" cy="115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ì¿ ìë§¨">
            <a:extLst>
              <a:ext uri="{FF2B5EF4-FFF2-40B4-BE49-F238E27FC236}">
                <a16:creationId xmlns:a16="http://schemas.microsoft.com/office/drawing/2014/main" id="{685DAC67-E59F-452F-BFAB-2B9AE1BF5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02" y="2004156"/>
            <a:ext cx="816966" cy="11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·¸ë¦°ì¹">
            <a:extLst>
              <a:ext uri="{FF2B5EF4-FFF2-40B4-BE49-F238E27FC236}">
                <a16:creationId xmlns:a16="http://schemas.microsoft.com/office/drawing/2014/main" id="{06C7D184-1D58-4525-BFFB-0008DB81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70" y="1989268"/>
            <a:ext cx="815089" cy="1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ê·¹ì¥í í¬ì¼ëª¬ì¤í° ëª¨ëì ì´ì¼ê¸°">
            <a:extLst>
              <a:ext uri="{FF2B5EF4-FFF2-40B4-BE49-F238E27FC236}">
                <a16:creationId xmlns:a16="http://schemas.microsoft.com/office/drawing/2014/main" id="{ABFD4B41-DFB7-4505-9658-180114BD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886" y="2000955"/>
            <a:ext cx="816981" cy="11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ê·¹ì¥í ì§±êµ¬ë ëª»ë§ë ¤: ìëµ¤! ì¿µí ë³´ì´ì¦ ~ë¼ë©´ ëë~">
            <a:extLst>
              <a:ext uri="{FF2B5EF4-FFF2-40B4-BE49-F238E27FC236}">
                <a16:creationId xmlns:a16="http://schemas.microsoft.com/office/drawing/2014/main" id="{00868632-F094-43EF-A1D9-152B53965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245" y="2004156"/>
            <a:ext cx="815090" cy="11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75514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07">
            <a:extLst>
              <a:ext uri="{FF2B5EF4-FFF2-40B4-BE49-F238E27FC236}">
                <a16:creationId xmlns:a16="http://schemas.microsoft.com/office/drawing/2014/main" id="{3021EF09-0DCF-4D99-9424-943EE1355C33}"/>
              </a:ext>
            </a:extLst>
          </p:cNvPr>
          <p:cNvSpPr/>
          <p:nvPr/>
        </p:nvSpPr>
        <p:spPr>
          <a:xfrm>
            <a:off x="739602" y="3764274"/>
            <a:ext cx="1298931" cy="324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기존 모델링 </a:t>
            </a:r>
            <a:endParaRPr sz="13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id="{A930ADEA-8FD1-423E-9156-2B78E4656F2C}"/>
              </a:ext>
            </a:extLst>
          </p:cNvPr>
          <p:cNvSpPr/>
          <p:nvPr/>
        </p:nvSpPr>
        <p:spPr>
          <a:xfrm>
            <a:off x="739601" y="4920432"/>
            <a:ext cx="1298931" cy="324956"/>
          </a:xfrm>
          <a:prstGeom prst="roundRect">
            <a:avLst>
              <a:gd name="adj" fmla="val 50000"/>
            </a:avLst>
          </a:prstGeom>
          <a:solidFill>
            <a:srgbClr val="006B96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수정 모델링</a:t>
            </a:r>
            <a:endParaRPr sz="13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1C1358-29A0-4E2E-8977-DF816A5E3FA5}"/>
              </a:ext>
            </a:extLst>
          </p:cNvPr>
          <p:cNvSpPr txBox="1"/>
          <p:nvPr/>
        </p:nvSpPr>
        <p:spPr>
          <a:xfrm>
            <a:off x="2105024" y="4954049"/>
            <a:ext cx="13606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200</a:t>
            </a:r>
            <a:r>
              <a:rPr lang="ko-KR" altLang="en-US" sz="1200" dirty="0">
                <a:latin typeface="+mn-ea"/>
                <a:ea typeface="+mn-ea"/>
              </a:rPr>
              <a:t>만 </a:t>
            </a:r>
            <a:r>
              <a:rPr lang="en-US" altLang="ko-KR" sz="1200" dirty="0">
                <a:latin typeface="+mn-ea"/>
                <a:ea typeface="+mn-ea"/>
              </a:rPr>
              <a:t>~300</a:t>
            </a:r>
            <a:r>
              <a:rPr lang="ko-KR" altLang="en-US" sz="1200" dirty="0">
                <a:latin typeface="+mn-ea"/>
                <a:ea typeface="+mn-ea"/>
              </a:rPr>
              <a:t>만 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4ADF28-EBEF-4B9A-AEBD-BF9285A65122}"/>
              </a:ext>
            </a:extLst>
          </p:cNvPr>
          <p:cNvSpPr txBox="1"/>
          <p:nvPr/>
        </p:nvSpPr>
        <p:spPr>
          <a:xfrm>
            <a:off x="3390586" y="4943371"/>
            <a:ext cx="129893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200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만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~300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2027F9-270E-4E1A-9EDC-16C739439230}"/>
              </a:ext>
            </a:extLst>
          </p:cNvPr>
          <p:cNvSpPr txBox="1"/>
          <p:nvPr/>
        </p:nvSpPr>
        <p:spPr>
          <a:xfrm>
            <a:off x="4675110" y="4935649"/>
            <a:ext cx="129893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200</a:t>
            </a:r>
            <a:r>
              <a:rPr lang="ko-KR" altLang="en-US" sz="1200" dirty="0">
                <a:latin typeface="+mn-ea"/>
                <a:ea typeface="+mn-ea"/>
              </a:rPr>
              <a:t>만</a:t>
            </a:r>
            <a:r>
              <a:rPr lang="en-US" altLang="ko-KR" sz="1200" dirty="0">
                <a:latin typeface="+mn-ea"/>
                <a:ea typeface="+mn-ea"/>
              </a:rPr>
              <a:t>~300</a:t>
            </a:r>
            <a:r>
              <a:rPr lang="ko-KR" altLang="en-US" sz="1200" dirty="0">
                <a:latin typeface="+mn-ea"/>
                <a:ea typeface="+mn-ea"/>
              </a:rPr>
              <a:t>만 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EDBB5E-1900-4627-B033-11C6C7B52135}"/>
              </a:ext>
            </a:extLst>
          </p:cNvPr>
          <p:cNvSpPr txBox="1"/>
          <p:nvPr/>
        </p:nvSpPr>
        <p:spPr>
          <a:xfrm>
            <a:off x="5944904" y="4935648"/>
            <a:ext cx="112264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100</a:t>
            </a:r>
            <a:r>
              <a:rPr lang="ko-KR" altLang="en-US" sz="1200" dirty="0">
                <a:latin typeface="+mn-ea"/>
                <a:ea typeface="+mn-ea"/>
              </a:rPr>
              <a:t>만 미만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3110E-CB6D-4CEB-9932-A483C0A3588C}"/>
              </a:ext>
            </a:extLst>
          </p:cNvPr>
          <p:cNvSpPr txBox="1"/>
          <p:nvPr/>
        </p:nvSpPr>
        <p:spPr>
          <a:xfrm>
            <a:off x="7165767" y="4918401"/>
            <a:ext cx="110490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100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만 미만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A43E81-CD42-4E4B-A5F1-CB12A4DD6452}"/>
              </a:ext>
            </a:extLst>
          </p:cNvPr>
          <p:cNvSpPr txBox="1"/>
          <p:nvPr/>
        </p:nvSpPr>
        <p:spPr>
          <a:xfrm>
            <a:off x="8356773" y="4920204"/>
            <a:ext cx="110490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100</a:t>
            </a:r>
            <a:r>
              <a:rPr lang="ko-KR" altLang="en-US" sz="1200" dirty="0">
                <a:latin typeface="+mn-ea"/>
                <a:ea typeface="+mn-ea"/>
              </a:rPr>
              <a:t>만 미만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33ED53-5CEC-4B34-8A8A-2D42118907E5}"/>
              </a:ext>
            </a:extLst>
          </p:cNvPr>
          <p:cNvSpPr txBox="1"/>
          <p:nvPr/>
        </p:nvSpPr>
        <p:spPr>
          <a:xfrm>
            <a:off x="2251420" y="3791496"/>
            <a:ext cx="113841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500</a:t>
            </a:r>
            <a:r>
              <a:rPr lang="ko-KR" altLang="en-US" sz="1200" dirty="0">
                <a:latin typeface="+mn-ea"/>
                <a:ea typeface="+mn-ea"/>
              </a:rPr>
              <a:t>만 이상 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0441EE-DB37-4C38-99D0-182803CDF9C7}"/>
              </a:ext>
            </a:extLst>
          </p:cNvPr>
          <p:cNvSpPr txBox="1"/>
          <p:nvPr/>
        </p:nvSpPr>
        <p:spPr>
          <a:xfrm>
            <a:off x="3441732" y="3780818"/>
            <a:ext cx="113841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300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만 미만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F88748-874E-43F9-A357-58FEB7EFBF72}"/>
              </a:ext>
            </a:extLst>
          </p:cNvPr>
          <p:cNvSpPr txBox="1"/>
          <p:nvPr/>
        </p:nvSpPr>
        <p:spPr>
          <a:xfrm>
            <a:off x="4682636" y="3793153"/>
            <a:ext cx="110490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300</a:t>
            </a:r>
            <a:r>
              <a:rPr lang="ko-KR" altLang="en-US" sz="1200" dirty="0">
                <a:latin typeface="+mn-ea"/>
                <a:ea typeface="+mn-ea"/>
              </a:rPr>
              <a:t>만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미만 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B26D53-8C90-4BEA-94DA-0CA67ECB50A7}"/>
              </a:ext>
            </a:extLst>
          </p:cNvPr>
          <p:cNvSpPr txBox="1"/>
          <p:nvPr/>
        </p:nvSpPr>
        <p:spPr>
          <a:xfrm>
            <a:off x="5933380" y="3793152"/>
            <a:ext cx="112264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300</a:t>
            </a:r>
            <a:r>
              <a:rPr lang="ko-KR" altLang="en-US" sz="1200" dirty="0">
                <a:latin typeface="+mn-ea"/>
                <a:ea typeface="+mn-ea"/>
              </a:rPr>
              <a:t>만 미만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675DBB-7F59-469A-9551-99710D223CCD}"/>
              </a:ext>
            </a:extLst>
          </p:cNvPr>
          <p:cNvSpPr txBox="1"/>
          <p:nvPr/>
        </p:nvSpPr>
        <p:spPr>
          <a:xfrm>
            <a:off x="7154243" y="3775905"/>
            <a:ext cx="110490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3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00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만 미만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07FEA5-6C1E-49A1-B392-4E4A9C79B155}"/>
              </a:ext>
            </a:extLst>
          </p:cNvPr>
          <p:cNvSpPr txBox="1"/>
          <p:nvPr/>
        </p:nvSpPr>
        <p:spPr>
          <a:xfrm>
            <a:off x="8345249" y="3777708"/>
            <a:ext cx="110490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n-ea"/>
                <a:ea typeface="+mn-ea"/>
              </a:rPr>
              <a:t>300</a:t>
            </a:r>
            <a:r>
              <a:rPr lang="ko-KR" altLang="en-US" sz="1200" dirty="0">
                <a:latin typeface="+mn-ea"/>
                <a:ea typeface="+mn-ea"/>
              </a:rPr>
              <a:t>만 미만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F5D79527-5B67-48C3-8187-C117DD03E48C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43" name="Rectangle 7">
              <a:extLst>
                <a:ext uri="{FF2B5EF4-FFF2-40B4-BE49-F238E27FC236}">
                  <a16:creationId xmlns:a16="http://schemas.microsoft.com/office/drawing/2014/main" id="{DCC3051D-34FD-40B4-979F-199C188A865E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>
                <a:latin typeface="+mj-ea"/>
                <a:ea typeface="+mj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8A5901-B81B-46D3-9A92-9D70A8470911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3 – 5.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모형 테스트 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(2)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CD2800-7BD7-42B4-A7BB-3992EF9C3EE7}"/>
              </a:ext>
            </a:extLst>
          </p:cNvPr>
          <p:cNvSpPr/>
          <p:nvPr/>
        </p:nvSpPr>
        <p:spPr>
          <a:xfrm>
            <a:off x="2368156" y="3298586"/>
            <a:ext cx="8499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  <a:ea typeface="+mn-ea"/>
              </a:rPr>
              <a:t>1,471,248</a:t>
            </a:r>
            <a:endParaRPr lang="ko-KR" altLang="en-US" sz="600" dirty="0">
              <a:latin typeface="+mn-ea"/>
              <a:ea typeface="+mn-ea"/>
              <a:cs typeface="나눔고딕" panose="020B0600000101010101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348DF94-03CA-48DE-9EB5-366151B02518}"/>
              </a:ext>
            </a:extLst>
          </p:cNvPr>
          <p:cNvSpPr/>
          <p:nvPr/>
        </p:nvSpPr>
        <p:spPr>
          <a:xfrm>
            <a:off x="3558671" y="3295045"/>
            <a:ext cx="8499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  <a:ea typeface="+mn-ea"/>
              </a:rPr>
              <a:t>1,864,077</a:t>
            </a:r>
            <a:endParaRPr lang="ko-KR" altLang="en-US" sz="600" dirty="0">
              <a:latin typeface="+mn-ea"/>
              <a:ea typeface="+mn-ea"/>
              <a:cs typeface="나눔고딕" panose="020B0600000101010101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BE6426-0B49-47C5-91F3-D78A8CFFB78F}"/>
              </a:ext>
            </a:extLst>
          </p:cNvPr>
          <p:cNvSpPr/>
          <p:nvPr/>
        </p:nvSpPr>
        <p:spPr>
          <a:xfrm>
            <a:off x="6144134" y="3288469"/>
            <a:ext cx="7296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  <a:ea typeface="+mn-ea"/>
              </a:rPr>
              <a:t>552,970</a:t>
            </a:r>
            <a:endParaRPr lang="ko-KR" altLang="en-US" sz="600" dirty="0">
              <a:latin typeface="+mn-ea"/>
              <a:ea typeface="+mn-ea"/>
              <a:cs typeface="나눔고딕" panose="020B0600000101010101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AE51727-4DAF-4DD7-87B9-3913B457ADEA}"/>
              </a:ext>
            </a:extLst>
          </p:cNvPr>
          <p:cNvSpPr/>
          <p:nvPr/>
        </p:nvSpPr>
        <p:spPr>
          <a:xfrm>
            <a:off x="4815731" y="3276819"/>
            <a:ext cx="8499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  <a:ea typeface="+mn-ea"/>
              </a:rPr>
              <a:t>5,038,138</a:t>
            </a:r>
            <a:endParaRPr lang="ko-KR" altLang="en-US" sz="600" dirty="0">
              <a:latin typeface="+mn-ea"/>
              <a:ea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41A164-54F7-4A1F-955A-1F6E4D4DAF81}"/>
              </a:ext>
            </a:extLst>
          </p:cNvPr>
          <p:cNvSpPr/>
          <p:nvPr/>
        </p:nvSpPr>
        <p:spPr>
          <a:xfrm>
            <a:off x="7327460" y="3324430"/>
            <a:ext cx="7296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  <a:ea typeface="+mn-ea"/>
              </a:rPr>
              <a:t>194,692</a:t>
            </a:r>
            <a:endParaRPr lang="ko-KR" altLang="en-US" sz="600" dirty="0">
              <a:latin typeface="+mn-ea"/>
              <a:ea typeface="+mn-ea"/>
              <a:cs typeface="나눔고딕" panose="020B0600000101010101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29E580-D21D-4BDD-8436-472B303A6471}"/>
              </a:ext>
            </a:extLst>
          </p:cNvPr>
          <p:cNvSpPr/>
          <p:nvPr/>
        </p:nvSpPr>
        <p:spPr>
          <a:xfrm>
            <a:off x="8524634" y="3328844"/>
            <a:ext cx="7296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  <a:ea typeface="+mn-ea"/>
              </a:rPr>
              <a:t>353,012</a:t>
            </a:r>
            <a:endParaRPr lang="ko-KR" altLang="en-US" sz="600" dirty="0">
              <a:latin typeface="+mn-ea"/>
              <a:ea typeface="+mn-ea"/>
              <a:cs typeface="나눔고딕" panose="020B0600000101010101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64CFF78-E10D-4FA4-8987-0281672E33E7}"/>
              </a:ext>
            </a:extLst>
          </p:cNvPr>
          <p:cNvSpPr/>
          <p:nvPr/>
        </p:nvSpPr>
        <p:spPr>
          <a:xfrm>
            <a:off x="3605391" y="1772178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err="1">
                <a:solidFill>
                  <a:srgbClr val="FFFFFF"/>
                </a:solidFill>
                <a:latin typeface="+mn-ea"/>
                <a:ea typeface="+mn-ea"/>
              </a:rPr>
              <a:t>마약왕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BE45C5-7035-4677-9F59-68971A18A67D}"/>
              </a:ext>
            </a:extLst>
          </p:cNvPr>
          <p:cNvSpPr/>
          <p:nvPr/>
        </p:nvSpPr>
        <p:spPr>
          <a:xfrm>
            <a:off x="2403768" y="1773174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스윙키즈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866E4C-BCF0-465C-A652-B4CAA34ADBBE}"/>
              </a:ext>
            </a:extLst>
          </p:cNvPr>
          <p:cNvSpPr/>
          <p:nvPr/>
        </p:nvSpPr>
        <p:spPr>
          <a:xfrm>
            <a:off x="4860867" y="1772178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아쿠아맨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C23200-E6F8-4013-BA45-4760E2AA1AD8}"/>
              </a:ext>
            </a:extLst>
          </p:cNvPr>
          <p:cNvSpPr/>
          <p:nvPr/>
        </p:nvSpPr>
        <p:spPr>
          <a:xfrm>
            <a:off x="6110958" y="1766598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그린치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B7B655D-17CB-40A1-B582-4CCAE32B8A82}"/>
              </a:ext>
            </a:extLst>
          </p:cNvPr>
          <p:cNvSpPr/>
          <p:nvPr/>
        </p:nvSpPr>
        <p:spPr>
          <a:xfrm>
            <a:off x="7299886" y="1778325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포켓몬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AE9F503-D813-4C5B-8D7C-C8D5D49AA7CC}"/>
              </a:ext>
            </a:extLst>
          </p:cNvPr>
          <p:cNvSpPr/>
          <p:nvPr/>
        </p:nvSpPr>
        <p:spPr>
          <a:xfrm>
            <a:off x="8527751" y="1781466"/>
            <a:ext cx="778690" cy="256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solidFill>
                  <a:srgbClr val="FFFFFF"/>
                </a:solidFill>
                <a:latin typeface="+mn-ea"/>
                <a:ea typeface="+mn-ea"/>
              </a:rPr>
              <a:t>짱구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pic>
        <p:nvPicPr>
          <p:cNvPr id="59" name="Picture 2" descr="ì¤ìí¤ì¦">
            <a:extLst>
              <a:ext uri="{FF2B5EF4-FFF2-40B4-BE49-F238E27FC236}">
                <a16:creationId xmlns:a16="http://schemas.microsoft.com/office/drawing/2014/main" id="{C712F709-D9B5-49CC-8C27-47477397E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88" y="2104330"/>
            <a:ext cx="817250" cy="11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ë§ì½ì">
            <a:extLst>
              <a:ext uri="{FF2B5EF4-FFF2-40B4-BE49-F238E27FC236}">
                <a16:creationId xmlns:a16="http://schemas.microsoft.com/office/drawing/2014/main" id="{23DA6E30-B395-4630-8E81-34DF0B8DB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27" y="2113193"/>
            <a:ext cx="808205" cy="115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ìì¿ ìë§¨">
            <a:extLst>
              <a:ext uri="{FF2B5EF4-FFF2-40B4-BE49-F238E27FC236}">
                <a16:creationId xmlns:a16="http://schemas.microsoft.com/office/drawing/2014/main" id="{6EB4E78C-500B-4EE7-B234-A0EAF6380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41" y="2118222"/>
            <a:ext cx="816966" cy="11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ê·¸ë¦°ì¹">
            <a:extLst>
              <a:ext uri="{FF2B5EF4-FFF2-40B4-BE49-F238E27FC236}">
                <a16:creationId xmlns:a16="http://schemas.microsoft.com/office/drawing/2014/main" id="{BF2EC08B-4B8E-4E5C-B151-D7AAC30A8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315" y="2097754"/>
            <a:ext cx="815089" cy="1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ê·¹ì¥í í¬ì¼ëª¬ì¤í° ëª¨ëì ì´ì¼ê¸°">
            <a:extLst>
              <a:ext uri="{FF2B5EF4-FFF2-40B4-BE49-F238E27FC236}">
                <a16:creationId xmlns:a16="http://schemas.microsoft.com/office/drawing/2014/main" id="{09094821-0677-459E-8FE0-0B4AFFB4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909" y="2121168"/>
            <a:ext cx="816981" cy="11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ê·¹ì¥í ì§±êµ¬ë ëª»ë§ë ¤: ìëµ¤! ì¿µí ë³´ì´ì¦ ~ë¼ë©´ ëë~">
            <a:extLst>
              <a:ext uri="{FF2B5EF4-FFF2-40B4-BE49-F238E27FC236}">
                <a16:creationId xmlns:a16="http://schemas.microsoft.com/office/drawing/2014/main" id="{3F9BEC9A-9422-4EE9-804F-0AE5DDAC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536" y="2127510"/>
            <a:ext cx="815090" cy="11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Shape 207">
            <a:extLst>
              <a:ext uri="{FF2B5EF4-FFF2-40B4-BE49-F238E27FC236}">
                <a16:creationId xmlns:a16="http://schemas.microsoft.com/office/drawing/2014/main" id="{6D48E462-0D68-4059-8DEA-399A8467B510}"/>
              </a:ext>
            </a:extLst>
          </p:cNvPr>
          <p:cNvSpPr/>
          <p:nvPr/>
        </p:nvSpPr>
        <p:spPr>
          <a:xfrm>
            <a:off x="730077" y="4221474"/>
            <a:ext cx="1298931" cy="32495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ko-KR" altLang="en-US" sz="1300" b="1">
                <a:solidFill>
                  <a:schemeClr val="bg1"/>
                </a:solidFill>
                <a:latin typeface="+mn-ea"/>
                <a:ea typeface="+mn-ea"/>
              </a:rPr>
              <a:t>예측 성공 여부 </a:t>
            </a:r>
            <a:endParaRPr sz="13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Shape 207">
            <a:extLst>
              <a:ext uri="{FF2B5EF4-FFF2-40B4-BE49-F238E27FC236}">
                <a16:creationId xmlns:a16="http://schemas.microsoft.com/office/drawing/2014/main" id="{F78AF96F-B68D-455B-B56A-9F114F39CD52}"/>
              </a:ext>
            </a:extLst>
          </p:cNvPr>
          <p:cNvSpPr/>
          <p:nvPr/>
        </p:nvSpPr>
        <p:spPr>
          <a:xfrm>
            <a:off x="730077" y="5371740"/>
            <a:ext cx="1298931" cy="32495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ko-KR" altLang="en-US" sz="1300" b="1">
                <a:solidFill>
                  <a:schemeClr val="bg1"/>
                </a:solidFill>
                <a:latin typeface="+mn-ea"/>
                <a:ea typeface="+mn-ea"/>
              </a:rPr>
              <a:t>예측 성공 여부 </a:t>
            </a:r>
            <a:endParaRPr sz="13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0436F-B767-45B6-AEBF-2D6A8494671E}"/>
              </a:ext>
            </a:extLst>
          </p:cNvPr>
          <p:cNvSpPr txBox="1"/>
          <p:nvPr/>
        </p:nvSpPr>
        <p:spPr>
          <a:xfrm>
            <a:off x="2457450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X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567CD7-150A-4140-B48B-510E099E3FB7}"/>
              </a:ext>
            </a:extLst>
          </p:cNvPr>
          <p:cNvSpPr txBox="1"/>
          <p:nvPr/>
        </p:nvSpPr>
        <p:spPr>
          <a:xfrm>
            <a:off x="3660807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X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9D04F2-2A90-473D-A31D-6E7343C33C7B}"/>
              </a:ext>
            </a:extLst>
          </p:cNvPr>
          <p:cNvSpPr txBox="1"/>
          <p:nvPr/>
        </p:nvSpPr>
        <p:spPr>
          <a:xfrm>
            <a:off x="4909479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X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0DBFA5-44B2-4DB3-A7ED-258AA41FB492}"/>
              </a:ext>
            </a:extLst>
          </p:cNvPr>
          <p:cNvSpPr txBox="1"/>
          <p:nvPr/>
        </p:nvSpPr>
        <p:spPr>
          <a:xfrm>
            <a:off x="6172298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5529B3-72F3-4653-AE95-46B2AA6A0975}"/>
              </a:ext>
            </a:extLst>
          </p:cNvPr>
          <p:cNvSpPr txBox="1"/>
          <p:nvPr/>
        </p:nvSpPr>
        <p:spPr>
          <a:xfrm>
            <a:off x="7372765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051A5E-9F13-4BE5-A08F-77CA838C6AB3}"/>
              </a:ext>
            </a:extLst>
          </p:cNvPr>
          <p:cNvSpPr txBox="1"/>
          <p:nvPr/>
        </p:nvSpPr>
        <p:spPr>
          <a:xfrm>
            <a:off x="8583167" y="417144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7C311E0-782B-4CE8-A15E-FCDE918512C6}"/>
              </a:ext>
            </a:extLst>
          </p:cNvPr>
          <p:cNvSpPr txBox="1"/>
          <p:nvPr/>
        </p:nvSpPr>
        <p:spPr>
          <a:xfrm>
            <a:off x="2457450" y="536517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X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80B37BC-8755-4E3F-9540-4472C1194430}"/>
              </a:ext>
            </a:extLst>
          </p:cNvPr>
          <p:cNvSpPr txBox="1"/>
          <p:nvPr/>
        </p:nvSpPr>
        <p:spPr>
          <a:xfrm>
            <a:off x="3660807" y="536517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X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1AE231-6E59-4927-B8FD-503AAE15698A}"/>
              </a:ext>
            </a:extLst>
          </p:cNvPr>
          <p:cNvSpPr txBox="1"/>
          <p:nvPr/>
        </p:nvSpPr>
        <p:spPr>
          <a:xfrm>
            <a:off x="4909479" y="536517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+mn-ea"/>
                <a:ea typeface="+mn-ea"/>
              </a:rPr>
              <a:t>X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813325-105B-46F7-B2D6-F333337B6337}"/>
              </a:ext>
            </a:extLst>
          </p:cNvPr>
          <p:cNvSpPr txBox="1"/>
          <p:nvPr/>
        </p:nvSpPr>
        <p:spPr>
          <a:xfrm>
            <a:off x="6172298" y="536517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B97FD4B-F101-46E7-B04A-BD8F3D9BC01D}"/>
              </a:ext>
            </a:extLst>
          </p:cNvPr>
          <p:cNvSpPr txBox="1"/>
          <p:nvPr/>
        </p:nvSpPr>
        <p:spPr>
          <a:xfrm>
            <a:off x="7372765" y="536517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908EC4-8CD2-47FB-8848-E5BCB5A0CFA2}"/>
              </a:ext>
            </a:extLst>
          </p:cNvPr>
          <p:cNvSpPr txBox="1"/>
          <p:nvPr/>
        </p:nvSpPr>
        <p:spPr>
          <a:xfrm>
            <a:off x="8583167" y="5365173"/>
            <a:ext cx="66785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Helvetica Light"/>
                <a:sym typeface="Helvetica Light"/>
              </a:rPr>
              <a:t>O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Helvetica Light"/>
              <a:sym typeface="Helvetica Light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751E63F-4130-4384-818B-CAB93EF7C222}"/>
              </a:ext>
            </a:extLst>
          </p:cNvPr>
          <p:cNvCxnSpPr>
            <a:cxnSpLocks/>
          </p:cNvCxnSpPr>
          <p:nvPr/>
        </p:nvCxnSpPr>
        <p:spPr>
          <a:xfrm>
            <a:off x="3389838" y="3701350"/>
            <a:ext cx="0" cy="2124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7A71275-A809-4F49-A8E3-9F83A3E88208}"/>
              </a:ext>
            </a:extLst>
          </p:cNvPr>
          <p:cNvCxnSpPr>
            <a:cxnSpLocks/>
          </p:cNvCxnSpPr>
          <p:nvPr/>
        </p:nvCxnSpPr>
        <p:spPr>
          <a:xfrm>
            <a:off x="4585092" y="3701350"/>
            <a:ext cx="0" cy="2124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38F0C45-E873-4E5C-92EA-6A671CC293A2}"/>
              </a:ext>
            </a:extLst>
          </p:cNvPr>
          <p:cNvCxnSpPr>
            <a:cxnSpLocks/>
          </p:cNvCxnSpPr>
          <p:nvPr/>
        </p:nvCxnSpPr>
        <p:spPr>
          <a:xfrm>
            <a:off x="5870967" y="3701350"/>
            <a:ext cx="0" cy="2124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47097CF-C719-42CF-9D87-432512640900}"/>
              </a:ext>
            </a:extLst>
          </p:cNvPr>
          <p:cNvCxnSpPr>
            <a:cxnSpLocks/>
          </p:cNvCxnSpPr>
          <p:nvPr/>
        </p:nvCxnSpPr>
        <p:spPr>
          <a:xfrm>
            <a:off x="7090167" y="3701350"/>
            <a:ext cx="0" cy="2124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73D1704-A4B2-4593-AF20-1575A2F68B01}"/>
              </a:ext>
            </a:extLst>
          </p:cNvPr>
          <p:cNvCxnSpPr>
            <a:cxnSpLocks/>
          </p:cNvCxnSpPr>
          <p:nvPr/>
        </p:nvCxnSpPr>
        <p:spPr>
          <a:xfrm>
            <a:off x="8320241" y="3701350"/>
            <a:ext cx="0" cy="2124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5851508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0C6A311B-18BE-46AE-8003-C9F3629F61E7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AC0CD8C9-1D0C-4D34-868E-9CAE3BE09FEC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22BB64-CE2A-4FE7-945E-D96A0E30396B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3 – 6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테스트 평가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9A8217-4031-4681-8698-E488D80ABD54}"/>
              </a:ext>
            </a:extLst>
          </p:cNvPr>
          <p:cNvSpPr txBox="1"/>
          <p:nvPr/>
        </p:nvSpPr>
        <p:spPr>
          <a:xfrm>
            <a:off x="1905605" y="2824416"/>
            <a:ext cx="277227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+mn-ea"/>
                <a:ea typeface="+mn-ea"/>
              </a:rPr>
              <a:t>100</a:t>
            </a:r>
            <a:r>
              <a:rPr lang="ko-KR" altLang="en-US" sz="1400" dirty="0">
                <a:latin typeface="+mn-ea"/>
                <a:ea typeface="+mn-ea"/>
              </a:rPr>
              <a:t>만 미만의 관객수가 낮은 영화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95D5D-31FC-4923-950D-A0E0C2F5384C}"/>
              </a:ext>
            </a:extLst>
          </p:cNvPr>
          <p:cNvSpPr txBox="1"/>
          <p:nvPr/>
        </p:nvSpPr>
        <p:spPr>
          <a:xfrm>
            <a:off x="6166486" y="3605224"/>
            <a:ext cx="309933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첫 개봉 때 주목 받지 못했다가 서서히 관객수가 느는 경우</a:t>
            </a: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+mn-ea"/>
                <a:ea typeface="+mn-ea"/>
              </a:rPr>
              <a:t>ex) </a:t>
            </a:r>
            <a:r>
              <a:rPr lang="ko-KR" altLang="en-US" sz="1400" dirty="0" err="1">
                <a:latin typeface="+mn-ea"/>
                <a:ea typeface="+mn-ea"/>
              </a:rPr>
              <a:t>아쿠아맨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9D6AC-54BC-4216-8A42-8E063DD40C6A}"/>
              </a:ext>
            </a:extLst>
          </p:cNvPr>
          <p:cNvSpPr txBox="1"/>
          <p:nvPr/>
        </p:nvSpPr>
        <p:spPr>
          <a:xfrm>
            <a:off x="6176011" y="4640318"/>
            <a:ext cx="3025641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+mn-ea"/>
                <a:ea typeface="+mn-ea"/>
              </a:rPr>
              <a:t>실제 영화는 보지 않고 리뷰를 작성하는 경우 예측이 부정확하다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+mn-ea"/>
                <a:ea typeface="+mn-ea"/>
              </a:rPr>
              <a:t>ex) </a:t>
            </a:r>
            <a:r>
              <a:rPr lang="ko-KR" altLang="en-US" sz="1400" dirty="0" err="1">
                <a:latin typeface="+mn-ea"/>
                <a:ea typeface="+mn-ea"/>
              </a:rPr>
              <a:t>스윙키즈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sp>
        <p:nvSpPr>
          <p:cNvPr id="28" name="Shape 100">
            <a:extLst>
              <a:ext uri="{FF2B5EF4-FFF2-40B4-BE49-F238E27FC236}">
                <a16:creationId xmlns:a16="http://schemas.microsoft.com/office/drawing/2014/main" id="{3CE6665B-47E0-4AF6-B270-FE1679E16A4D}"/>
              </a:ext>
            </a:extLst>
          </p:cNvPr>
          <p:cNvSpPr>
            <a:spLocks noChangeAspect="1"/>
          </p:cNvSpPr>
          <p:nvPr/>
        </p:nvSpPr>
        <p:spPr>
          <a:xfrm>
            <a:off x="789772" y="4567523"/>
            <a:ext cx="827077" cy="82707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A50E34-BBDD-4A84-984B-2254D6E614B1}"/>
              </a:ext>
            </a:extLst>
          </p:cNvPr>
          <p:cNvSpPr txBox="1"/>
          <p:nvPr/>
        </p:nvSpPr>
        <p:spPr>
          <a:xfrm>
            <a:off x="1973179" y="2048059"/>
            <a:ext cx="214643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이 잘되는 경우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6C6502-2D66-4512-A70B-0A54CCF11451}"/>
              </a:ext>
            </a:extLst>
          </p:cNvPr>
          <p:cNvSpPr txBox="1"/>
          <p:nvPr/>
        </p:nvSpPr>
        <p:spPr>
          <a:xfrm>
            <a:off x="6320392" y="2048059"/>
            <a:ext cx="209369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이 힘든 경우</a:t>
            </a:r>
          </a:p>
        </p:txBody>
      </p:sp>
      <p:sp>
        <p:nvSpPr>
          <p:cNvPr id="33" name="Shape 97">
            <a:extLst>
              <a:ext uri="{FF2B5EF4-FFF2-40B4-BE49-F238E27FC236}">
                <a16:creationId xmlns:a16="http://schemas.microsoft.com/office/drawing/2014/main" id="{BAE209CB-ABCC-4940-8917-405B4BADDAF3}"/>
              </a:ext>
            </a:extLst>
          </p:cNvPr>
          <p:cNvSpPr>
            <a:spLocks noChangeAspect="1"/>
          </p:cNvSpPr>
          <p:nvPr/>
        </p:nvSpPr>
        <p:spPr>
          <a:xfrm>
            <a:off x="4953000" y="3568715"/>
            <a:ext cx="827077" cy="827078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276D3F-CE3F-4B4E-9BCB-849D1217E7F0}"/>
              </a:ext>
            </a:extLst>
          </p:cNvPr>
          <p:cNvSpPr txBox="1"/>
          <p:nvPr/>
        </p:nvSpPr>
        <p:spPr>
          <a:xfrm>
            <a:off x="6176011" y="2728269"/>
            <a:ext cx="29402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100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만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~ 300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만 사이의 영화</a:t>
            </a:r>
            <a:b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</a:b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ex)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마약왕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09F420E-AECC-4BFB-A005-D111A55E6B88}"/>
              </a:ext>
            </a:extLst>
          </p:cNvPr>
          <p:cNvGrpSpPr/>
          <p:nvPr/>
        </p:nvGrpSpPr>
        <p:grpSpPr>
          <a:xfrm>
            <a:off x="4953000" y="2569907"/>
            <a:ext cx="827077" cy="827078"/>
            <a:chOff x="4953000" y="2569907"/>
            <a:chExt cx="827077" cy="827078"/>
          </a:xfrm>
        </p:grpSpPr>
        <p:sp>
          <p:nvSpPr>
            <p:cNvPr id="32" name="Shape 94">
              <a:extLst>
                <a:ext uri="{FF2B5EF4-FFF2-40B4-BE49-F238E27FC236}">
                  <a16:creationId xmlns:a16="http://schemas.microsoft.com/office/drawing/2014/main" id="{B547C938-AEF1-4CDD-B9C7-65F92B505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3000" y="2569907"/>
              <a:ext cx="827077" cy="827078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BC2D678-E0BA-478A-B1A6-97AD01A8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966" y="2699861"/>
              <a:ext cx="567144" cy="567144"/>
            </a:xfrm>
            <a:prstGeom prst="rect">
              <a:avLst/>
            </a:prstGeom>
          </p:spPr>
        </p:pic>
      </p:grpSp>
      <p:sp>
        <p:nvSpPr>
          <p:cNvPr id="39" name="Rectangle 7">
            <a:extLst>
              <a:ext uri="{FF2B5EF4-FFF2-40B4-BE49-F238E27FC236}">
                <a16:creationId xmlns:a16="http://schemas.microsoft.com/office/drawing/2014/main" id="{14AB7E45-4225-4D80-95FC-117047A76B96}"/>
              </a:ext>
            </a:extLst>
          </p:cNvPr>
          <p:cNvSpPr>
            <a:spLocks noChangeAspect="1"/>
          </p:cNvSpPr>
          <p:nvPr/>
        </p:nvSpPr>
        <p:spPr>
          <a:xfrm>
            <a:off x="5165337" y="3786709"/>
            <a:ext cx="398065" cy="39806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94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A9CE6D-F2CF-40D2-A77F-154A0E906EC1}"/>
              </a:ext>
            </a:extLst>
          </p:cNvPr>
          <p:cNvSpPr txBox="1"/>
          <p:nvPr/>
        </p:nvSpPr>
        <p:spPr>
          <a:xfrm>
            <a:off x="1872799" y="3715514"/>
            <a:ext cx="269379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sym typeface="Helvetica Light"/>
              </a:rPr>
              <a:t>첫 개봉 때부터 주목을 받고 꾸준히 관객수를 유지하는 경우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8BCA235-F4D9-40AD-B2F0-AA43149F47D0}"/>
              </a:ext>
            </a:extLst>
          </p:cNvPr>
          <p:cNvGrpSpPr/>
          <p:nvPr/>
        </p:nvGrpSpPr>
        <p:grpSpPr>
          <a:xfrm>
            <a:off x="4953000" y="4567523"/>
            <a:ext cx="827077" cy="827078"/>
            <a:chOff x="4953000" y="4567523"/>
            <a:chExt cx="827077" cy="827078"/>
          </a:xfrm>
        </p:grpSpPr>
        <p:sp>
          <p:nvSpPr>
            <p:cNvPr id="34" name="Shape 100">
              <a:extLst>
                <a:ext uri="{FF2B5EF4-FFF2-40B4-BE49-F238E27FC236}">
                  <a16:creationId xmlns:a16="http://schemas.microsoft.com/office/drawing/2014/main" id="{35C16FD7-7FA6-4FF1-9E0F-B6E6805713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3000" y="4567523"/>
              <a:ext cx="827077" cy="827078"/>
            </a:xfrm>
            <a:prstGeom prst="ellipse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C344831-FC2D-401E-9589-61B50B801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488" y="4697964"/>
              <a:ext cx="538404" cy="538404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2A18EFB-F284-40B7-B6F4-DB9DC859A473}"/>
              </a:ext>
            </a:extLst>
          </p:cNvPr>
          <p:cNvGrpSpPr/>
          <p:nvPr/>
        </p:nvGrpSpPr>
        <p:grpSpPr>
          <a:xfrm>
            <a:off x="789772" y="3568715"/>
            <a:ext cx="827077" cy="827078"/>
            <a:chOff x="789772" y="3568715"/>
            <a:chExt cx="827077" cy="827078"/>
          </a:xfrm>
        </p:grpSpPr>
        <p:sp>
          <p:nvSpPr>
            <p:cNvPr id="27" name="Shape 97">
              <a:extLst>
                <a:ext uri="{FF2B5EF4-FFF2-40B4-BE49-F238E27FC236}">
                  <a16:creationId xmlns:a16="http://schemas.microsoft.com/office/drawing/2014/main" id="{49CD4FCA-CC28-4F7E-B7D0-152B3FEE2F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772" y="3568715"/>
              <a:ext cx="827077" cy="827078"/>
            </a:xfrm>
            <a:prstGeom prst="ellipse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D9CE08C-8573-47E6-B043-95B9506CE6A1}"/>
                </a:ext>
              </a:extLst>
            </p:cNvPr>
            <p:cNvGrpSpPr/>
            <p:nvPr/>
          </p:nvGrpSpPr>
          <p:grpSpPr>
            <a:xfrm>
              <a:off x="994677" y="3786709"/>
              <a:ext cx="388440" cy="398065"/>
              <a:chOff x="5165337" y="3786709"/>
              <a:chExt cx="388440" cy="398065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B64204C-7679-4BF8-87CE-3CF9EA9C8EE6}"/>
                  </a:ext>
                </a:extLst>
              </p:cNvPr>
              <p:cNvCxnSpPr/>
              <p:nvPr/>
            </p:nvCxnSpPr>
            <p:spPr>
              <a:xfrm>
                <a:off x="5174962" y="3786709"/>
                <a:ext cx="0" cy="398065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FA1F3EAF-6CC0-449F-A2A8-654AA4D3919F}"/>
                  </a:ext>
                </a:extLst>
              </p:cNvPr>
              <p:cNvCxnSpPr/>
              <p:nvPr/>
            </p:nvCxnSpPr>
            <p:spPr>
              <a:xfrm>
                <a:off x="5165337" y="4175149"/>
                <a:ext cx="388440" cy="1492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73228A3A-B49E-4C14-A42C-D64DA7420A8B}"/>
                </a:ext>
              </a:extLst>
            </p:cNvPr>
            <p:cNvSpPr/>
            <p:nvPr/>
          </p:nvSpPr>
          <p:spPr>
            <a:xfrm>
              <a:off x="1046237" y="3830855"/>
              <a:ext cx="324000" cy="90000"/>
            </a:xfrm>
            <a:prstGeom prst="rightArrow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나눔스퀘어 Bold" panose="020B0600000101010101" pitchFamily="50" charset="-127"/>
                <a:sym typeface="Helvetica Light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343EAD2-04F3-423C-BCFF-9B7F791DF99C}"/>
                </a:ext>
              </a:extLst>
            </p:cNvPr>
            <p:cNvSpPr/>
            <p:nvPr/>
          </p:nvSpPr>
          <p:spPr>
            <a:xfrm>
              <a:off x="1046236" y="3936735"/>
              <a:ext cx="64800" cy="216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나눔스퀘어 Bold" panose="020B0600000101010101" pitchFamily="50" charset="-127"/>
                <a:sym typeface="Helvetica Light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43B731-BF4D-4D72-98FF-39AD89A1CC58}"/>
                </a:ext>
              </a:extLst>
            </p:cNvPr>
            <p:cNvSpPr/>
            <p:nvPr/>
          </p:nvSpPr>
          <p:spPr>
            <a:xfrm>
              <a:off x="1132186" y="3936735"/>
              <a:ext cx="64800" cy="216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나눔스퀘어 Bold" panose="020B0600000101010101" pitchFamily="50" charset="-127"/>
                <a:sym typeface="Helvetica Light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15877D1-7411-46F2-A697-5AEBD0C64F10}"/>
                </a:ext>
              </a:extLst>
            </p:cNvPr>
            <p:cNvSpPr/>
            <p:nvPr/>
          </p:nvSpPr>
          <p:spPr>
            <a:xfrm>
              <a:off x="1218136" y="3936735"/>
              <a:ext cx="64800" cy="216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나눔스퀘어 Bold" panose="020B0600000101010101" pitchFamily="50" charset="-127"/>
                <a:sym typeface="Helvetica Light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01E1270-D864-407D-86B0-B74AEC295A96}"/>
                </a:ext>
              </a:extLst>
            </p:cNvPr>
            <p:cNvSpPr/>
            <p:nvPr/>
          </p:nvSpPr>
          <p:spPr>
            <a:xfrm>
              <a:off x="1313711" y="3936735"/>
              <a:ext cx="54000" cy="216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나눔스퀘어 Bold" panose="020B0600000101010101" pitchFamily="50" charset="-127"/>
                <a:sym typeface="Helvetica Light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F3BE00A-1318-45CF-8B2F-7E5E3C5C7E1A}"/>
              </a:ext>
            </a:extLst>
          </p:cNvPr>
          <p:cNvGrpSpPr/>
          <p:nvPr/>
        </p:nvGrpSpPr>
        <p:grpSpPr>
          <a:xfrm>
            <a:off x="804597" y="2569907"/>
            <a:ext cx="827077" cy="827078"/>
            <a:chOff x="804597" y="2569907"/>
            <a:chExt cx="827077" cy="827078"/>
          </a:xfrm>
        </p:grpSpPr>
        <p:sp>
          <p:nvSpPr>
            <p:cNvPr id="82" name="Shape 94">
              <a:extLst>
                <a:ext uri="{FF2B5EF4-FFF2-40B4-BE49-F238E27FC236}">
                  <a16:creationId xmlns:a16="http://schemas.microsoft.com/office/drawing/2014/main" id="{25716115-6BBB-46CD-A51E-E7DFAC355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597" y="2569907"/>
              <a:ext cx="827077" cy="827078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4494E938-FD8C-4402-86CA-7E1278FF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08" y="2774475"/>
              <a:ext cx="398635" cy="398635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C92CAD93-4BE2-407A-938A-A9B12F780F2F}"/>
              </a:ext>
            </a:extLst>
          </p:cNvPr>
          <p:cNvSpPr txBox="1"/>
          <p:nvPr/>
        </p:nvSpPr>
        <p:spPr>
          <a:xfrm>
            <a:off x="1843115" y="4697964"/>
            <a:ext cx="302564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+mn-ea"/>
                <a:ea typeface="+mn-ea"/>
              </a:rPr>
              <a:t>실제영화를 보고 정확히 자신의 리뷰를 작성하는 경우 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sym typeface="Helvetica Light"/>
            </a:endParaRPr>
          </a:p>
        </p:txBody>
      </p:sp>
      <p:pic>
        <p:nvPicPr>
          <p:cNvPr id="88" name="그림 87" descr="벡터그래픽이(가) 표시된 사진&#10;&#10;자동 생성된 설명">
            <a:extLst>
              <a:ext uri="{FF2B5EF4-FFF2-40B4-BE49-F238E27FC236}">
                <a16:creationId xmlns:a16="http://schemas.microsoft.com/office/drawing/2014/main" id="{2482E8C2-CD44-465B-BE2B-C2FDA5EAC0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70" y="4714361"/>
            <a:ext cx="500683" cy="50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7480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D1FFE0E-A0E0-4A8D-B7A7-7AED3E3B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12807"/>
            <a:ext cx="6117807" cy="5028072"/>
          </a:xfrm>
          <a:prstGeom prst="rect">
            <a:avLst/>
          </a:prstGeom>
        </p:spPr>
      </p:pic>
      <p:sp>
        <p:nvSpPr>
          <p:cNvPr id="14" name="Shape 473">
            <a:extLst>
              <a:ext uri="{FF2B5EF4-FFF2-40B4-BE49-F238E27FC236}">
                <a16:creationId xmlns:a16="http://schemas.microsoft.com/office/drawing/2014/main" id="{DB7B11DB-C62B-4B94-BE0C-17B774801C68}"/>
              </a:ext>
            </a:extLst>
          </p:cNvPr>
          <p:cNvSpPr/>
          <p:nvPr/>
        </p:nvSpPr>
        <p:spPr>
          <a:xfrm>
            <a:off x="812800" y="1486408"/>
            <a:ext cx="4059091" cy="718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638" tIns="20638" rIns="20638" bIns="20638" numCol="1" anchor="ctr">
            <a:spAutoFit/>
          </a:bodyPr>
          <a:lstStyle/>
          <a:p>
            <a:pPr>
              <a:spcBef>
                <a:spcPts val="1828"/>
              </a:spcBef>
              <a:defRPr sz="45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</a:t>
            </a:r>
            <a:r>
              <a:rPr lang="ko-KR" altLang="en-US" sz="44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sz="44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F06EA64B-3C04-4A23-8668-624D51354FCE}"/>
              </a:ext>
            </a:extLst>
          </p:cNvPr>
          <p:cNvSpPr/>
          <p:nvPr/>
        </p:nvSpPr>
        <p:spPr>
          <a:xfrm>
            <a:off x="0" y="2276835"/>
            <a:ext cx="5446534" cy="45719"/>
          </a:xfrm>
          <a:prstGeom prst="rect">
            <a:avLst/>
          </a:prstGeom>
          <a:solidFill>
            <a:srgbClr val="009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63"/>
          </a:p>
        </p:txBody>
      </p:sp>
      <p:sp>
        <p:nvSpPr>
          <p:cNvPr id="7" name="Shape 484">
            <a:extLst>
              <a:ext uri="{FF2B5EF4-FFF2-40B4-BE49-F238E27FC236}">
                <a16:creationId xmlns:a16="http://schemas.microsoft.com/office/drawing/2014/main" id="{BC0932EC-0F2D-48F4-AAC6-BD2BF7E33891}"/>
              </a:ext>
            </a:extLst>
          </p:cNvPr>
          <p:cNvSpPr/>
          <p:nvPr/>
        </p:nvSpPr>
        <p:spPr>
          <a:xfrm>
            <a:off x="1461380" y="2544394"/>
            <a:ext cx="3049660" cy="13343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638" tIns="20638" rIns="20638" bIns="20638" numCol="1" anchor="ctr">
            <a:spAutoFit/>
          </a:bodyPr>
          <a:lstStyle>
            <a:lvl1pPr>
              <a:defRPr sz="2600">
                <a:solidFill>
                  <a:srgbClr val="3F3F3F"/>
                </a:solidFill>
                <a:latin typeface="Calibri "/>
                <a:ea typeface="Calibri "/>
                <a:cs typeface="Calibri "/>
                <a:sym typeface="Calibri "/>
              </a:defRPr>
            </a:lvl1pPr>
          </a:lstStyle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구현도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동작 시연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기대 효과</a:t>
            </a:r>
            <a:endParaRPr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76909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39B2B9-FE06-42F3-AF97-7984CD1EDCC2}"/>
              </a:ext>
            </a:extLst>
          </p:cNvPr>
          <p:cNvSpPr/>
          <p:nvPr/>
        </p:nvSpPr>
        <p:spPr>
          <a:xfrm>
            <a:off x="2094449" y="2628344"/>
            <a:ext cx="2505980" cy="219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528FD4-996C-4679-85C4-E869D375B643}"/>
              </a:ext>
            </a:extLst>
          </p:cNvPr>
          <p:cNvSpPr/>
          <p:nvPr/>
        </p:nvSpPr>
        <p:spPr>
          <a:xfrm>
            <a:off x="7295210" y="2630020"/>
            <a:ext cx="2304542" cy="219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5" name="Group 24">
            <a:extLst>
              <a:ext uri="{FF2B5EF4-FFF2-40B4-BE49-F238E27FC236}">
                <a16:creationId xmlns:a16="http://schemas.microsoft.com/office/drawing/2014/main" id="{5BD012B8-5493-49A3-82E9-426BECE4181F}"/>
              </a:ext>
            </a:extLst>
          </p:cNvPr>
          <p:cNvGrpSpPr/>
          <p:nvPr/>
        </p:nvGrpSpPr>
        <p:grpSpPr>
          <a:xfrm>
            <a:off x="8492150" y="3191374"/>
            <a:ext cx="965008" cy="982279"/>
            <a:chOff x="7638861" y="267802"/>
            <a:chExt cx="1241298" cy="644529"/>
          </a:xfrm>
        </p:grpSpPr>
        <p:pic>
          <p:nvPicPr>
            <p:cNvPr id="6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A9A18AC4-8B29-410F-9C1A-9713927B321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636" y="267802"/>
              <a:ext cx="680756" cy="4155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2A59E8-E74B-46F7-B573-0CED1B951C89}"/>
                </a:ext>
              </a:extLst>
            </p:cNvPr>
            <p:cNvSpPr txBox="1"/>
            <p:nvPr/>
          </p:nvSpPr>
          <p:spPr>
            <a:xfrm>
              <a:off x="7638861" y="703650"/>
              <a:ext cx="1241298" cy="208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>
              <a:defPPr marL="0" marR="0" indent="0" algn="l" defTabSz="40233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92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defTabSz="825500">
                <a:defRPr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Helvetica Light"/>
                </a:rPr>
                <a:t>데이터 수집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D2300F45-E59C-410E-9000-E9CA4D9E824A}"/>
              </a:ext>
            </a:extLst>
          </p:cNvPr>
          <p:cNvGrpSpPr/>
          <p:nvPr/>
        </p:nvGrpSpPr>
        <p:grpSpPr>
          <a:xfrm>
            <a:off x="7463114" y="3189784"/>
            <a:ext cx="965009" cy="990190"/>
            <a:chOff x="9245638" y="197096"/>
            <a:chExt cx="1163918" cy="848806"/>
          </a:xfrm>
        </p:grpSpPr>
        <p:pic>
          <p:nvPicPr>
            <p:cNvPr id="9" name="Picture 8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085516CC-0F5A-4591-9A6E-264E6349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2699" y="197096"/>
              <a:ext cx="713798" cy="5466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59079D-4FE1-419B-B626-A8557B80569E}"/>
                </a:ext>
              </a:extLst>
            </p:cNvPr>
            <p:cNvSpPr txBox="1"/>
            <p:nvPr/>
          </p:nvSpPr>
          <p:spPr>
            <a:xfrm>
              <a:off x="9245638" y="773277"/>
              <a:ext cx="1163918" cy="2726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Helvetica Light"/>
                </a:rPr>
                <a:t>데이터 분석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endParaRP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C9B9E898-DB73-44FE-8727-44042CEFD7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7" y="3182943"/>
            <a:ext cx="788132" cy="7881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81A0C8-F7CA-4AEB-B15C-CB1E993C3493}"/>
              </a:ext>
            </a:extLst>
          </p:cNvPr>
          <p:cNvSpPr txBox="1"/>
          <p:nvPr/>
        </p:nvSpPr>
        <p:spPr>
          <a:xfrm>
            <a:off x="306248" y="3915302"/>
            <a:ext cx="59311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방문자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5A1EAB-A910-4790-B918-0D54277670CD}"/>
              </a:ext>
            </a:extLst>
          </p:cNvPr>
          <p:cNvSpPr txBox="1"/>
          <p:nvPr/>
        </p:nvSpPr>
        <p:spPr>
          <a:xfrm>
            <a:off x="3934981" y="3915302"/>
            <a:ext cx="637995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웹 서버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95B6FE-6973-42C5-95A3-511BD01C42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89" y="3284821"/>
            <a:ext cx="663148" cy="663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03E3BE-BBEB-43FB-ADC6-62C024CB721F}"/>
              </a:ext>
            </a:extLst>
          </p:cNvPr>
          <p:cNvSpPr txBox="1"/>
          <p:nvPr/>
        </p:nvSpPr>
        <p:spPr>
          <a:xfrm>
            <a:off x="6236539" y="3864007"/>
            <a:ext cx="346249" cy="31803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Calibri"/>
              </a:rPr>
              <a:t>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4AF9F-467F-471E-BD4F-CDA46EC95124}"/>
              </a:ext>
            </a:extLst>
          </p:cNvPr>
          <p:cNvSpPr txBox="1"/>
          <p:nvPr/>
        </p:nvSpPr>
        <p:spPr>
          <a:xfrm>
            <a:off x="8001367" y="2463037"/>
            <a:ext cx="897682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Helvetica Light"/>
              </a:rPr>
              <a:t>분석 서버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FAD7D9-A2A5-4909-82F7-BE435E013B9C}"/>
              </a:ext>
            </a:extLst>
          </p:cNvPr>
          <p:cNvSpPr txBox="1"/>
          <p:nvPr/>
        </p:nvSpPr>
        <p:spPr>
          <a:xfrm>
            <a:off x="1102857" y="3131825"/>
            <a:ext cx="868828" cy="287258"/>
          </a:xfrm>
          <a:prstGeom prst="rect">
            <a:avLst/>
          </a:prstGeom>
          <a:solidFill>
            <a:srgbClr val="006B9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cs typeface="Helvetica Light"/>
                <a:sym typeface="Helvetica Light"/>
              </a:rPr>
              <a:t>1.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cs typeface="Helvetica Light"/>
                <a:sym typeface="Helvetica Light"/>
              </a:rPr>
              <a:t>정보 요청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16CE8-63F9-4074-84D2-5D3CB3A91190}"/>
              </a:ext>
            </a:extLst>
          </p:cNvPr>
          <p:cNvSpPr txBox="1"/>
          <p:nvPr/>
        </p:nvSpPr>
        <p:spPr>
          <a:xfrm>
            <a:off x="4716149" y="3131825"/>
            <a:ext cx="1186222" cy="287258"/>
          </a:xfrm>
          <a:prstGeom prst="rect">
            <a:avLst/>
          </a:prstGeom>
          <a:solidFill>
            <a:srgbClr val="006B9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sym typeface="Helvetica Light"/>
              </a:rPr>
              <a:t>3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cs typeface="Helvetica Light"/>
                <a:sym typeface="Helvetica Light"/>
              </a:rPr>
              <a:t>.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cs typeface="Helvetica Light"/>
                <a:sym typeface="Helvetica Light"/>
              </a:rPr>
              <a:t>분석 결과 요청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4365D22-658B-449D-ABFE-58A62A112A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45" y="3296865"/>
            <a:ext cx="579993" cy="5799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2994D0-D821-44DB-ACD3-7467DF39AD46}"/>
              </a:ext>
            </a:extLst>
          </p:cNvPr>
          <p:cNvSpPr txBox="1"/>
          <p:nvPr/>
        </p:nvSpPr>
        <p:spPr>
          <a:xfrm>
            <a:off x="4724278" y="3806630"/>
            <a:ext cx="1219121" cy="287258"/>
          </a:xfrm>
          <a:prstGeom prst="rect">
            <a:avLst/>
          </a:prstGeom>
          <a:solidFill>
            <a:srgbClr val="006B9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스퀘어"/>
                <a:ea typeface="나눔스퀘어"/>
              </a:rPr>
              <a:t>4. </a:t>
            </a:r>
            <a:r>
              <a:rPr lang="ko-KR" altLang="en-US" sz="1200" b="1" dirty="0">
                <a:solidFill>
                  <a:schemeClr val="bg1"/>
                </a:solidFill>
                <a:latin typeface="나눔스퀘어"/>
                <a:ea typeface="나눔스퀘어"/>
              </a:rPr>
              <a:t>분석 결과 전달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/>
              <a:ea typeface="나눔스퀘어"/>
              <a:cs typeface="Helvetica Light"/>
              <a:sym typeface="Helvetica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89C653-D92A-4B5B-98D5-B86BE38A15FF}"/>
              </a:ext>
            </a:extLst>
          </p:cNvPr>
          <p:cNvSpPr txBox="1"/>
          <p:nvPr/>
        </p:nvSpPr>
        <p:spPr>
          <a:xfrm>
            <a:off x="2904633" y="3806630"/>
            <a:ext cx="1004924" cy="287258"/>
          </a:xfrm>
          <a:prstGeom prst="rect">
            <a:avLst/>
          </a:prstGeom>
          <a:solidFill>
            <a:srgbClr val="006B9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스퀘어"/>
                <a:ea typeface="나눔스퀘어"/>
                <a:cs typeface="Helvetica Light"/>
              </a:rPr>
              <a:t>5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cs typeface="Helvetica Light"/>
                <a:sym typeface="Helvetica Light"/>
              </a:rPr>
              <a:t>.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cs typeface="Helvetica Light"/>
                <a:sym typeface="Helvetica Light"/>
              </a:rPr>
              <a:t>결과값 전달</a:t>
            </a:r>
          </a:p>
        </p:txBody>
      </p:sp>
      <p:pic>
        <p:nvPicPr>
          <p:cNvPr id="30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9A5332D-C26F-4108-B302-AD26CF24D2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22" y="3246817"/>
            <a:ext cx="663147" cy="6631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F2E462D-C2B6-4B49-B097-4C9091B9B18D}"/>
              </a:ext>
            </a:extLst>
          </p:cNvPr>
          <p:cNvSpPr txBox="1"/>
          <p:nvPr/>
        </p:nvSpPr>
        <p:spPr>
          <a:xfrm>
            <a:off x="2088897" y="3915302"/>
            <a:ext cx="756617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Calibri"/>
              </a:rPr>
              <a:t>웹사이트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A5A83-0A99-46A2-8DE2-A281A8491BEF}"/>
              </a:ext>
            </a:extLst>
          </p:cNvPr>
          <p:cNvSpPr txBox="1"/>
          <p:nvPr/>
        </p:nvSpPr>
        <p:spPr>
          <a:xfrm>
            <a:off x="2904633" y="3131825"/>
            <a:ext cx="1008288" cy="287258"/>
          </a:xfrm>
          <a:prstGeom prst="rect">
            <a:avLst/>
          </a:prstGeom>
          <a:solidFill>
            <a:srgbClr val="006B9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cs typeface="Helvetica Light"/>
                <a:sym typeface="Helvetica Light"/>
              </a:rPr>
              <a:t>2. </a:t>
            </a: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cs typeface="Helvetica Light"/>
                <a:sym typeface="Helvetica Light"/>
              </a:rPr>
              <a:t>요청값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cs typeface="Helvetica Light"/>
                <a:sym typeface="Helvetica Light"/>
              </a:rPr>
              <a:t> 전달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1C718C-C369-4DDA-AFE8-54529067BD37}"/>
              </a:ext>
            </a:extLst>
          </p:cNvPr>
          <p:cNvSpPr txBox="1"/>
          <p:nvPr/>
        </p:nvSpPr>
        <p:spPr>
          <a:xfrm>
            <a:off x="1102857" y="3806630"/>
            <a:ext cx="860508" cy="287258"/>
          </a:xfrm>
          <a:prstGeom prst="rect">
            <a:avLst/>
          </a:prstGeom>
          <a:solidFill>
            <a:srgbClr val="006B9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스퀘어"/>
                <a:ea typeface="나눔스퀘어"/>
              </a:rPr>
              <a:t>6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cs typeface="Helvetica Light"/>
                <a:sym typeface="Helvetica Light"/>
              </a:rPr>
              <a:t>.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sym typeface="Helvetica Light"/>
              </a:rPr>
              <a:t>정보 전달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532D853-01DD-499F-8659-B11D25CF4FA6}"/>
              </a:ext>
            </a:extLst>
          </p:cNvPr>
          <p:cNvCxnSpPr>
            <a:cxnSpLocks/>
          </p:cNvCxnSpPr>
          <p:nvPr/>
        </p:nvCxnSpPr>
        <p:spPr>
          <a:xfrm flipH="1">
            <a:off x="1122196" y="3716481"/>
            <a:ext cx="841169" cy="0"/>
          </a:xfrm>
          <a:prstGeom prst="straightConnector1">
            <a:avLst/>
          </a:prstGeom>
          <a:noFill/>
          <a:ln w="25400" cap="flat">
            <a:solidFill>
              <a:srgbClr val="FF2F2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936D154-39F5-44EC-9A73-2BE4BA83D327}"/>
              </a:ext>
            </a:extLst>
          </p:cNvPr>
          <p:cNvCxnSpPr>
            <a:cxnSpLocks/>
          </p:cNvCxnSpPr>
          <p:nvPr/>
        </p:nvCxnSpPr>
        <p:spPr>
          <a:xfrm flipH="1">
            <a:off x="2916146" y="3716481"/>
            <a:ext cx="958272" cy="0"/>
          </a:xfrm>
          <a:prstGeom prst="straightConnector1">
            <a:avLst/>
          </a:prstGeom>
          <a:noFill/>
          <a:ln w="25400" cap="flat">
            <a:solidFill>
              <a:srgbClr val="FF2F2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2A8B51-A092-4A6A-88D1-A21F6F1F7690}"/>
              </a:ext>
            </a:extLst>
          </p:cNvPr>
          <p:cNvCxnSpPr>
            <a:cxnSpLocks/>
          </p:cNvCxnSpPr>
          <p:nvPr/>
        </p:nvCxnSpPr>
        <p:spPr>
          <a:xfrm flipH="1">
            <a:off x="4719964" y="3703379"/>
            <a:ext cx="1158999" cy="0"/>
          </a:xfrm>
          <a:prstGeom prst="straightConnector1">
            <a:avLst/>
          </a:prstGeom>
          <a:noFill/>
          <a:ln w="25400" cap="flat">
            <a:solidFill>
              <a:srgbClr val="FF2F2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7C54594-A806-4D3B-BE17-899A2E852E50}"/>
              </a:ext>
            </a:extLst>
          </p:cNvPr>
          <p:cNvCxnSpPr>
            <a:cxnSpLocks/>
          </p:cNvCxnSpPr>
          <p:nvPr/>
        </p:nvCxnSpPr>
        <p:spPr>
          <a:xfrm flipV="1">
            <a:off x="1122194" y="3527797"/>
            <a:ext cx="842400" cy="3960"/>
          </a:xfrm>
          <a:prstGeom prst="straightConnector1">
            <a:avLst/>
          </a:prstGeom>
          <a:noFill/>
          <a:ln w="25400" cap="flat">
            <a:solidFill>
              <a:srgbClr val="0098C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098153A-EE8E-41E8-9462-DF3423F6A778}"/>
              </a:ext>
            </a:extLst>
          </p:cNvPr>
          <p:cNvCxnSpPr>
            <a:cxnSpLocks/>
          </p:cNvCxnSpPr>
          <p:nvPr/>
        </p:nvCxnSpPr>
        <p:spPr>
          <a:xfrm>
            <a:off x="2925771" y="3527797"/>
            <a:ext cx="958272" cy="1"/>
          </a:xfrm>
          <a:prstGeom prst="straightConnector1">
            <a:avLst/>
          </a:prstGeom>
          <a:noFill/>
          <a:ln w="25400" cap="flat">
            <a:solidFill>
              <a:srgbClr val="0098C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1D90335-0B3C-470A-8B03-70B43B7A8319}"/>
              </a:ext>
            </a:extLst>
          </p:cNvPr>
          <p:cNvCxnSpPr>
            <a:cxnSpLocks/>
          </p:cNvCxnSpPr>
          <p:nvPr/>
        </p:nvCxnSpPr>
        <p:spPr>
          <a:xfrm>
            <a:off x="4719964" y="3505886"/>
            <a:ext cx="1204253" cy="1"/>
          </a:xfrm>
          <a:prstGeom prst="straightConnector1">
            <a:avLst/>
          </a:prstGeom>
          <a:noFill/>
          <a:ln w="25400" cap="flat">
            <a:solidFill>
              <a:srgbClr val="0098C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45A43021-2E54-4903-AD7C-09178A72F830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3C942491-A53A-41C1-AA97-DAD4F1A20FCF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3D6F13-3429-49A1-B94D-4340F53CD255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4 – 1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시스템 구현도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996DCDC-0BB6-4320-B514-D94305044AEF}"/>
              </a:ext>
            </a:extLst>
          </p:cNvPr>
          <p:cNvSpPr txBox="1"/>
          <p:nvPr/>
        </p:nvSpPr>
        <p:spPr>
          <a:xfrm>
            <a:off x="2978726" y="2459468"/>
            <a:ext cx="711733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Helvetica Light"/>
              </a:rPr>
              <a:t>웹 서버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Calibri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5852415-1E59-453C-AF5D-2A869E32B52B}"/>
              </a:ext>
            </a:extLst>
          </p:cNvPr>
          <p:cNvCxnSpPr>
            <a:cxnSpLocks/>
          </p:cNvCxnSpPr>
          <p:nvPr/>
        </p:nvCxnSpPr>
        <p:spPr>
          <a:xfrm flipH="1">
            <a:off x="6769916" y="3607266"/>
            <a:ext cx="40267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C436223-4475-4F1F-9CE5-4C479E6A4110}"/>
              </a:ext>
            </a:extLst>
          </p:cNvPr>
          <p:cNvSpPr txBox="1"/>
          <p:nvPr/>
        </p:nvSpPr>
        <p:spPr>
          <a:xfrm>
            <a:off x="6753137" y="3641833"/>
            <a:ext cx="46126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적재</a:t>
            </a:r>
          </a:p>
        </p:txBody>
      </p:sp>
    </p:spTree>
    <p:extLst>
      <p:ext uri="{BB962C8B-B14F-4D97-AF65-F5344CB8AC3E}">
        <p14:creationId xmlns:p14="http://schemas.microsoft.com/office/powerpoint/2010/main" val="3528118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6" grpId="0" animBg="1"/>
      <p:bldP spid="18" grpId="0" animBg="1"/>
      <p:bldP spid="19" grpId="0" animBg="1"/>
      <p:bldP spid="28" grpId="0" animBg="1"/>
      <p:bldP spid="29" grpId="0" animBg="1"/>
      <p:bldP spid="31" grpId="0"/>
      <p:bldP spid="32" grpId="0" animBg="1"/>
      <p:bldP spid="33" grpId="0" animBg="1"/>
      <p:bldP spid="49" grpId="0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>
            <a:extLst>
              <a:ext uri="{FF2B5EF4-FFF2-40B4-BE49-F238E27FC236}">
                <a16:creationId xmlns:a16="http://schemas.microsoft.com/office/drawing/2014/main" id="{EE437D6D-27FE-4467-914F-C65339B2932C}"/>
              </a:ext>
            </a:extLst>
          </p:cNvPr>
          <p:cNvGrpSpPr/>
          <p:nvPr/>
        </p:nvGrpSpPr>
        <p:grpSpPr>
          <a:xfrm>
            <a:off x="263663" y="409473"/>
            <a:ext cx="9378672" cy="568938"/>
            <a:chOff x="-158442" y="92000"/>
            <a:chExt cx="5349621" cy="700233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4987AF72-11BE-436B-B871-E6BF96D60F72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E4EA42-0F45-47DB-87C8-A41437AF088B}"/>
                </a:ext>
              </a:extLst>
            </p:cNvPr>
            <p:cNvSpPr txBox="1"/>
            <p:nvPr/>
          </p:nvSpPr>
          <p:spPr>
            <a:xfrm>
              <a:off x="-158442" y="92000"/>
              <a:ext cx="3038828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4 - 2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서비스 동작 시연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pic>
        <p:nvPicPr>
          <p:cNvPr id="2" name="시연영상_자막2_bgm">
            <a:hlinkClick r:id="" action="ppaction://media"/>
            <a:extLst>
              <a:ext uri="{FF2B5EF4-FFF2-40B4-BE49-F238E27FC236}">
                <a16:creationId xmlns:a16="http://schemas.microsoft.com/office/drawing/2014/main" id="{008FAAB9-B9AB-45EC-993A-AE46C50DFE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55" y="1158901"/>
            <a:ext cx="9754780" cy="548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50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894F73FD-FC6A-41B4-B29E-F394154AC809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43F7F5CA-D227-4D56-821D-AF88BD576364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2575B5-7BC5-4510-8A8D-AFB67550ACC3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4 – 3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서비스 기대효과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 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B73AAF-6D27-402F-93B1-A83920E222EF}"/>
              </a:ext>
            </a:extLst>
          </p:cNvPr>
          <p:cNvSpPr txBox="1"/>
          <p:nvPr/>
        </p:nvSpPr>
        <p:spPr>
          <a:xfrm>
            <a:off x="4243885" y="1549660"/>
            <a:ext cx="758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36321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0089BD"/>
                </a:solidFill>
                <a:effectLst/>
                <a:uLnTx/>
                <a:uFillTx/>
                <a:latin typeface="나눔스퀘어 ExtraBold"/>
                <a:ea typeface="나눔스퀘어 ExtraBold"/>
                <a:cs typeface="Arial" pitchFamily="34" charset="0"/>
                <a:sym typeface="Helvetica Light"/>
              </a:rPr>
              <a:t>01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srgbClr val="0089BD"/>
              </a:solidFill>
              <a:effectLst/>
              <a:uLnTx/>
              <a:uFillTx/>
              <a:latin typeface="나눔스퀘어 ExtraBold"/>
              <a:ea typeface="나눔스퀘어 ExtraBold"/>
              <a:cs typeface="Arial" pitchFamily="34" charset="0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144AB-E816-4449-A697-855A6AD0E559}"/>
              </a:ext>
            </a:extLst>
          </p:cNvPr>
          <p:cNvSpPr txBox="1"/>
          <p:nvPr/>
        </p:nvSpPr>
        <p:spPr>
          <a:xfrm>
            <a:off x="5289629" y="1581133"/>
            <a:ext cx="4444679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6321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온라인 상 구전효과를 참고하여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2A3438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  <a:p>
            <a:pPr marL="0" marR="0" lvl="0" indent="0" algn="l" defTabSz="36321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예고편 재편집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, SNS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카드뉴스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, </a:t>
            </a:r>
          </a:p>
          <a:p>
            <a:pPr marL="0" marR="0" lvl="0" indent="0" algn="l" defTabSz="36321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무대 인사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등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2A3438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  <a:p>
            <a:pPr marL="0" marR="0" lvl="0" indent="0" algn="l" defTabSz="36321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새로운 마케팅 전략에 활용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2A3438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6DDE7-9C9E-4D0D-81CC-C51157C5319D}"/>
              </a:ext>
            </a:extLst>
          </p:cNvPr>
          <p:cNvSpPr txBox="1"/>
          <p:nvPr/>
        </p:nvSpPr>
        <p:spPr>
          <a:xfrm>
            <a:off x="4243885" y="4266548"/>
            <a:ext cx="758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36321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0089BD"/>
                </a:solidFill>
                <a:effectLst/>
                <a:uLnTx/>
                <a:uFillTx/>
                <a:latin typeface="나눔스퀘어 ExtraBold"/>
                <a:ea typeface="나눔스퀘어 ExtraBold"/>
                <a:cs typeface="Arial" pitchFamily="34" charset="0"/>
                <a:sym typeface="Helvetica Light"/>
              </a:rPr>
              <a:t>02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srgbClr val="0089BD"/>
              </a:solidFill>
              <a:effectLst/>
              <a:uLnTx/>
              <a:uFillTx/>
              <a:latin typeface="나눔스퀘어 ExtraBold"/>
              <a:ea typeface="나눔스퀘어 ExtraBold"/>
              <a:cs typeface="Arial" pitchFamily="34" charset="0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04A51-9B8D-4890-BF6F-DCDC4FA64167}"/>
              </a:ext>
            </a:extLst>
          </p:cNvPr>
          <p:cNvSpPr txBox="1"/>
          <p:nvPr/>
        </p:nvSpPr>
        <p:spPr>
          <a:xfrm>
            <a:off x="5289629" y="4266548"/>
            <a:ext cx="4861368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40233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9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just">
              <a:lnSpc>
                <a:spcPct val="150000"/>
              </a:lnSpc>
              <a:defRPr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marL="0" marR="0" lvl="0" indent="0" algn="l" defTabSz="36321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누적 관객수를 예측을 통해 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2A3438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  <a:p>
            <a:pPr marL="0" marR="0" lvl="0" indent="0" algn="l" defTabSz="36321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이후 상영 횟수 조절 가능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2A3438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</p:txBody>
      </p:sp>
      <p:pic>
        <p:nvPicPr>
          <p:cNvPr id="9" name="Picture 23">
            <a:extLst>
              <a:ext uri="{FF2B5EF4-FFF2-40B4-BE49-F238E27FC236}">
                <a16:creationId xmlns:a16="http://schemas.microsoft.com/office/drawing/2014/main" id="{FEC78171-B37A-4BA4-A504-6EBE1C6D8A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8" y="1469557"/>
            <a:ext cx="2905885" cy="2905885"/>
          </a:xfrm>
          <a:prstGeom prst="rect">
            <a:avLst/>
          </a:prstGeom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41922B6F-077D-489F-A2B7-01CCCD2D4813}"/>
              </a:ext>
            </a:extLst>
          </p:cNvPr>
          <p:cNvSpPr/>
          <p:nvPr/>
        </p:nvSpPr>
        <p:spPr>
          <a:xfrm>
            <a:off x="263666" y="4831758"/>
            <a:ext cx="3728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6321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대상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: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 영화 배급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/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투자사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 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2A3438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  <a:p>
            <a:pPr marL="0" marR="0" lvl="0" indent="0" algn="ctr" defTabSz="36321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A3438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영화 마케팅 업계 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2A3438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598014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2CDE9DB-7513-4AD3-9AA0-B2E5A1211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57" y="1019174"/>
            <a:ext cx="4643285" cy="4643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457DE-B4DF-4E06-80F3-26F6CE9EF6D0}"/>
              </a:ext>
            </a:extLst>
          </p:cNvPr>
          <p:cNvSpPr txBox="1"/>
          <p:nvPr/>
        </p:nvSpPr>
        <p:spPr>
          <a:xfrm>
            <a:off x="3248025" y="4112170"/>
            <a:ext cx="35433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5000" dirty="0">
                <a:solidFill>
                  <a:schemeClr val="bg1"/>
                </a:solidFill>
                <a:latin typeface="Gill Sans Ultra Bold Condensed" panose="020B0A06020104020203" pitchFamily="34" charset="0"/>
              </a:rPr>
              <a:t>THANK YOU</a:t>
            </a:r>
            <a:endParaRPr kumimoji="0" lang="ko-KR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ill Sans Ultra Bold Condensed" panose="020B0A06020104020203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69146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D1FFE0E-A0E0-4A8D-B7A7-7AED3E3B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12807"/>
            <a:ext cx="6117807" cy="5028072"/>
          </a:xfrm>
          <a:prstGeom prst="rect">
            <a:avLst/>
          </a:prstGeom>
        </p:spPr>
      </p:pic>
      <p:sp>
        <p:nvSpPr>
          <p:cNvPr id="14" name="Shape 473">
            <a:extLst>
              <a:ext uri="{FF2B5EF4-FFF2-40B4-BE49-F238E27FC236}">
                <a16:creationId xmlns:a16="http://schemas.microsoft.com/office/drawing/2014/main" id="{DB7B11DB-C62B-4B94-BE0C-17B774801C68}"/>
              </a:ext>
            </a:extLst>
          </p:cNvPr>
          <p:cNvSpPr/>
          <p:nvPr/>
        </p:nvSpPr>
        <p:spPr>
          <a:xfrm>
            <a:off x="812800" y="1486408"/>
            <a:ext cx="4059091" cy="718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638" tIns="20638" rIns="20638" bIns="20638" numCol="1" anchor="ctr">
            <a:spAutoFit/>
          </a:bodyPr>
          <a:lstStyle/>
          <a:p>
            <a:pPr algn="r">
              <a:spcBef>
                <a:spcPts val="1828"/>
              </a:spcBef>
              <a:defRPr sz="45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비즈니스 </a:t>
            </a:r>
            <a:r>
              <a:rPr lang="ko-KR" altLang="en-US" sz="44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이해</a:t>
            </a:r>
            <a:endParaRPr sz="44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F06EA64B-3C04-4A23-8668-624D51354FCE}"/>
              </a:ext>
            </a:extLst>
          </p:cNvPr>
          <p:cNvSpPr/>
          <p:nvPr/>
        </p:nvSpPr>
        <p:spPr>
          <a:xfrm>
            <a:off x="0" y="2276835"/>
            <a:ext cx="5446534" cy="45719"/>
          </a:xfrm>
          <a:prstGeom prst="rect">
            <a:avLst/>
          </a:prstGeom>
          <a:solidFill>
            <a:srgbClr val="009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63"/>
          </a:p>
        </p:txBody>
      </p:sp>
      <p:sp>
        <p:nvSpPr>
          <p:cNvPr id="5" name="Shape 472">
            <a:extLst>
              <a:ext uri="{FF2B5EF4-FFF2-40B4-BE49-F238E27FC236}">
                <a16:creationId xmlns:a16="http://schemas.microsoft.com/office/drawing/2014/main" id="{379FAF8A-C8C1-4465-B72E-A57CB2258805}"/>
              </a:ext>
            </a:extLst>
          </p:cNvPr>
          <p:cNvSpPr/>
          <p:nvPr/>
        </p:nvSpPr>
        <p:spPr>
          <a:xfrm>
            <a:off x="1509147" y="2494593"/>
            <a:ext cx="3443853" cy="13343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638" tIns="20638" rIns="20638" bIns="20638" numCol="1" anchor="ctr">
            <a:spAutoFit/>
          </a:bodyPr>
          <a:lstStyle>
            <a:lvl1pPr>
              <a:defRPr sz="2600">
                <a:solidFill>
                  <a:srgbClr val="3F3F3F"/>
                </a:solidFill>
                <a:latin typeface="Calibri "/>
                <a:ea typeface="Calibri "/>
                <a:cs typeface="Calibri "/>
                <a:sym typeface="Calibri "/>
              </a:defRPr>
            </a:lvl1pPr>
          </a:lstStyle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산업 분석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추진 개요</a:t>
            </a:r>
            <a:endParaRPr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6685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2">
            <a:extLst>
              <a:ext uri="{FF2B5EF4-FFF2-40B4-BE49-F238E27FC236}">
                <a16:creationId xmlns:a16="http://schemas.microsoft.com/office/drawing/2014/main" id="{0624B657-155D-49C6-ABD8-C0660FC3AC49}"/>
              </a:ext>
            </a:extLst>
          </p:cNvPr>
          <p:cNvSpPr/>
          <p:nvPr/>
        </p:nvSpPr>
        <p:spPr>
          <a:xfrm>
            <a:off x="1253725" y="1638211"/>
            <a:ext cx="1419447" cy="3532138"/>
          </a:xfrm>
          <a:prstGeom prst="roundRect">
            <a:avLst>
              <a:gd name="adj" fmla="val 9140"/>
            </a:avLst>
          </a:prstGeom>
          <a:gradFill flip="none" rotWithShape="1">
            <a:gsLst>
              <a:gs pos="100000">
                <a:srgbClr val="FFFFFF"/>
              </a:gs>
              <a:gs pos="0">
                <a:schemeClr val="accent2">
                  <a:lumMod val="20000"/>
                  <a:lumOff val="8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ounded Rectangle 3">
            <a:extLst>
              <a:ext uri="{FF2B5EF4-FFF2-40B4-BE49-F238E27FC236}">
                <a16:creationId xmlns:a16="http://schemas.microsoft.com/office/drawing/2014/main" id="{28BA7DA5-4372-4251-A44C-074078596429}"/>
              </a:ext>
            </a:extLst>
          </p:cNvPr>
          <p:cNvSpPr/>
          <p:nvPr/>
        </p:nvSpPr>
        <p:spPr>
          <a:xfrm>
            <a:off x="5252797" y="1638212"/>
            <a:ext cx="1419447" cy="3830405"/>
          </a:xfrm>
          <a:prstGeom prst="roundRect">
            <a:avLst>
              <a:gd name="adj" fmla="val 9140"/>
            </a:avLst>
          </a:prstGeom>
          <a:gradFill>
            <a:gsLst>
              <a:gs pos="100000">
                <a:srgbClr val="FFFFFF"/>
              </a:gs>
              <a:gs pos="0">
                <a:schemeClr val="accent2">
                  <a:lumMod val="60000"/>
                  <a:lumOff val="4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Rounded Rectangle 4">
            <a:extLst>
              <a:ext uri="{FF2B5EF4-FFF2-40B4-BE49-F238E27FC236}">
                <a16:creationId xmlns:a16="http://schemas.microsoft.com/office/drawing/2014/main" id="{37662E3C-0BE6-4DD8-B7CA-D1084B36219B}"/>
              </a:ext>
            </a:extLst>
          </p:cNvPr>
          <p:cNvSpPr/>
          <p:nvPr/>
        </p:nvSpPr>
        <p:spPr>
          <a:xfrm>
            <a:off x="3192067" y="1638212"/>
            <a:ext cx="1419447" cy="3830405"/>
          </a:xfrm>
          <a:prstGeom prst="roundRect">
            <a:avLst>
              <a:gd name="adj" fmla="val 9140"/>
            </a:avLst>
          </a:prstGeom>
          <a:gradFill>
            <a:gsLst>
              <a:gs pos="100000">
                <a:srgbClr val="FFFFFF"/>
              </a:gs>
              <a:gs pos="0">
                <a:schemeClr val="accent2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Rounded Rectangle 5">
            <a:extLst>
              <a:ext uri="{FF2B5EF4-FFF2-40B4-BE49-F238E27FC236}">
                <a16:creationId xmlns:a16="http://schemas.microsoft.com/office/drawing/2014/main" id="{52F0CE3F-3B14-44CB-A597-A8E8E75D942E}"/>
              </a:ext>
            </a:extLst>
          </p:cNvPr>
          <p:cNvSpPr/>
          <p:nvPr/>
        </p:nvSpPr>
        <p:spPr>
          <a:xfrm>
            <a:off x="7230613" y="1636067"/>
            <a:ext cx="1419447" cy="3830405"/>
          </a:xfrm>
          <a:prstGeom prst="roundRect">
            <a:avLst>
              <a:gd name="adj" fmla="val 9140"/>
            </a:avLst>
          </a:prstGeom>
          <a:gradFill>
            <a:gsLst>
              <a:gs pos="100000">
                <a:srgbClr val="FFFFFF"/>
              </a:gs>
              <a:gs pos="0">
                <a:schemeClr val="accent2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Rounded Rectangle 10">
            <a:extLst>
              <a:ext uri="{FF2B5EF4-FFF2-40B4-BE49-F238E27FC236}">
                <a16:creationId xmlns:a16="http://schemas.microsoft.com/office/drawing/2014/main" id="{CE6D2256-C754-4362-9B89-DAFDB00E9A4E}"/>
              </a:ext>
            </a:extLst>
          </p:cNvPr>
          <p:cNvSpPr/>
          <p:nvPr/>
        </p:nvSpPr>
        <p:spPr>
          <a:xfrm>
            <a:off x="1554844" y="1893261"/>
            <a:ext cx="785164" cy="771167"/>
          </a:xfrm>
          <a:prstGeom prst="roundRect">
            <a:avLst>
              <a:gd name="adj" fmla="val 914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Rounded Rectangle 13">
            <a:extLst>
              <a:ext uri="{FF2B5EF4-FFF2-40B4-BE49-F238E27FC236}">
                <a16:creationId xmlns:a16="http://schemas.microsoft.com/office/drawing/2014/main" id="{5308A912-1B3B-4071-9C6B-87A05FCCD802}"/>
              </a:ext>
            </a:extLst>
          </p:cNvPr>
          <p:cNvSpPr/>
          <p:nvPr/>
        </p:nvSpPr>
        <p:spPr>
          <a:xfrm>
            <a:off x="3537099" y="1901695"/>
            <a:ext cx="785164" cy="771167"/>
          </a:xfrm>
          <a:prstGeom prst="roundRect">
            <a:avLst>
              <a:gd name="adj" fmla="val 914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Rounded Rectangle 14">
            <a:extLst>
              <a:ext uri="{FF2B5EF4-FFF2-40B4-BE49-F238E27FC236}">
                <a16:creationId xmlns:a16="http://schemas.microsoft.com/office/drawing/2014/main" id="{82B73B39-FEDA-4E8B-BE6B-028EACCAEF79}"/>
              </a:ext>
            </a:extLst>
          </p:cNvPr>
          <p:cNvSpPr/>
          <p:nvPr/>
        </p:nvSpPr>
        <p:spPr>
          <a:xfrm>
            <a:off x="5569938" y="1901695"/>
            <a:ext cx="785164" cy="771167"/>
          </a:xfrm>
          <a:prstGeom prst="roundRect">
            <a:avLst>
              <a:gd name="adj" fmla="val 914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Rounded Rectangle 15">
            <a:extLst>
              <a:ext uri="{FF2B5EF4-FFF2-40B4-BE49-F238E27FC236}">
                <a16:creationId xmlns:a16="http://schemas.microsoft.com/office/drawing/2014/main" id="{0ACD5B46-6EC8-43F6-A958-4A67CC1672FB}"/>
              </a:ext>
            </a:extLst>
          </p:cNvPr>
          <p:cNvSpPr/>
          <p:nvPr/>
        </p:nvSpPr>
        <p:spPr>
          <a:xfrm>
            <a:off x="7565993" y="1901695"/>
            <a:ext cx="785164" cy="771167"/>
          </a:xfrm>
          <a:prstGeom prst="roundRect">
            <a:avLst>
              <a:gd name="adj" fmla="val 914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2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B8853900-3CB2-40DE-B418-522EA0602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14906" y="1957271"/>
            <a:ext cx="634958" cy="634958"/>
          </a:xfrm>
          <a:prstGeom prst="rect">
            <a:avLst/>
          </a:prstGeom>
        </p:spPr>
      </p:pic>
      <p:pic>
        <p:nvPicPr>
          <p:cNvPr id="63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2D538662-6F11-4755-AD90-899167C4D6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1131" y="1955128"/>
            <a:ext cx="637100" cy="637100"/>
          </a:xfrm>
          <a:prstGeom prst="rect">
            <a:avLst/>
          </a:prstGeom>
        </p:spPr>
      </p:pic>
      <p:pic>
        <p:nvPicPr>
          <p:cNvPr id="64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F3B3E18-B502-4BCF-9B7E-C9781C7CAF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37" y="1955128"/>
            <a:ext cx="785165" cy="690535"/>
          </a:xfrm>
          <a:prstGeom prst="rect">
            <a:avLst/>
          </a:prstGeom>
        </p:spPr>
      </p:pic>
      <p:pic>
        <p:nvPicPr>
          <p:cNvPr id="65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02B7C6E6-7151-4105-809C-B3D921C373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971" y="1918125"/>
            <a:ext cx="913209" cy="72753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7372D2C-DD01-481B-B888-66B83880385E}"/>
              </a:ext>
            </a:extLst>
          </p:cNvPr>
          <p:cNvSpPr txBox="1"/>
          <p:nvPr/>
        </p:nvSpPr>
        <p:spPr>
          <a:xfrm>
            <a:off x="1493794" y="2745502"/>
            <a:ext cx="90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ew Peninim MT" pitchFamily="2" charset="-79"/>
              </a:rPr>
              <a:t>팀 소개</a:t>
            </a:r>
            <a:endParaRPr lang="en-US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New Peninim MT" pitchFamily="2" charset="-79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DD1B20C-D43E-4F4D-8BBF-8C59BD7B342D}"/>
              </a:ext>
            </a:extLst>
          </p:cNvPr>
          <p:cNvSpPr txBox="1"/>
          <p:nvPr/>
        </p:nvSpPr>
        <p:spPr>
          <a:xfrm>
            <a:off x="1144119" y="2983068"/>
            <a:ext cx="1633535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박다예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-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 웹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전민관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-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 데이터 수집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분석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김두준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-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데이터 수집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정제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/DB</a:t>
            </a:r>
            <a:endParaRPr 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0802BF-8537-48D8-8195-A2A8A40B9150}"/>
              </a:ext>
            </a:extLst>
          </p:cNvPr>
          <p:cNvSpPr txBox="1"/>
          <p:nvPr/>
        </p:nvSpPr>
        <p:spPr>
          <a:xfrm>
            <a:off x="3449085" y="2738784"/>
            <a:ext cx="90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40233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9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6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ew Peninim MT" pitchFamily="2" charset="-79"/>
              </a:defRPr>
            </a:lvl1pPr>
          </a:lstStyle>
          <a:p>
            <a:r>
              <a:rPr lang="ko-KR" altLang="en-US" dirty="0"/>
              <a:t>주제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24588A-07DB-42FE-85CA-51F69752EA9A}"/>
              </a:ext>
            </a:extLst>
          </p:cNvPr>
          <p:cNvSpPr txBox="1"/>
          <p:nvPr/>
        </p:nvSpPr>
        <p:spPr>
          <a:xfrm>
            <a:off x="3186735" y="3030903"/>
            <a:ext cx="1445804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개봉 전과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개봉일 데이터를 통한 영화 개봉일 흥행 예측을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머신러닝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 기반 웹플랫폼 개발</a:t>
            </a:r>
            <a:endParaRPr 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65FB444-4E9E-4DB3-BDC2-D9F504CABF04}"/>
              </a:ext>
            </a:extLst>
          </p:cNvPr>
          <p:cNvSpPr txBox="1"/>
          <p:nvPr/>
        </p:nvSpPr>
        <p:spPr>
          <a:xfrm>
            <a:off x="5522066" y="2738784"/>
            <a:ext cx="90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ew Peninim MT" pitchFamily="2" charset="-79"/>
              </a:rPr>
              <a:t>목적</a:t>
            </a:r>
            <a:endParaRPr lang="en-US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New Peninim MT" pitchFamily="2" charset="-79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B64F55-9F47-4CF6-9C52-E8AB99DE0E78}"/>
              </a:ext>
            </a:extLst>
          </p:cNvPr>
          <p:cNvSpPr txBox="1"/>
          <p:nvPr/>
        </p:nvSpPr>
        <p:spPr>
          <a:xfrm>
            <a:off x="4846784" y="3036699"/>
            <a:ext cx="2201847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영화 업계의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 비과학적 마케팅 관행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  <a:p>
            <a:pPr algn="ctr">
              <a:lnSpc>
                <a:spcPct val="150000"/>
              </a:lnSpc>
            </a:pPr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</p:txBody>
      </p:sp>
      <p:sp>
        <p:nvSpPr>
          <p:cNvPr id="76" name="Down Arrow 29">
            <a:extLst>
              <a:ext uri="{FF2B5EF4-FFF2-40B4-BE49-F238E27FC236}">
                <a16:creationId xmlns:a16="http://schemas.microsoft.com/office/drawing/2014/main" id="{FBF5D5FE-06B6-4E27-9D24-52C80899FC69}"/>
              </a:ext>
            </a:extLst>
          </p:cNvPr>
          <p:cNvSpPr/>
          <p:nvPr/>
        </p:nvSpPr>
        <p:spPr>
          <a:xfrm>
            <a:off x="5781082" y="3805811"/>
            <a:ext cx="415907" cy="3715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Rectangle 30">
            <a:extLst>
              <a:ext uri="{FF2B5EF4-FFF2-40B4-BE49-F238E27FC236}">
                <a16:creationId xmlns:a16="http://schemas.microsoft.com/office/drawing/2014/main" id="{CBD24A68-872E-4F26-82B1-79708D04DD70}"/>
              </a:ext>
            </a:extLst>
          </p:cNvPr>
          <p:cNvSpPr/>
          <p:nvPr/>
        </p:nvSpPr>
        <p:spPr>
          <a:xfrm>
            <a:off x="5239617" y="4233683"/>
            <a:ext cx="1458984" cy="813685"/>
          </a:xfrm>
          <a:prstGeom prst="rect">
            <a:avLst/>
          </a:prstGeom>
          <a:noFill/>
        </p:spPr>
        <p:txBody>
          <a:bodyPr wrap="square" lIns="74295" tIns="37148" rIns="74295" bIns="37148">
            <a:spAutoFit/>
          </a:bodyPr>
          <a:lstStyle/>
          <a:p>
            <a:pPr algn="ctr"/>
            <a:r>
              <a:rPr lang="ko-KR" altLang="en-US" sz="1600" dirty="0">
                <a:ln w="0"/>
                <a:latin typeface="나눔스퀘어 Bold" panose="020B0600000101010101" pitchFamily="50" charset="-127"/>
                <a:ea typeface="나눔스퀘어 Bold" panose="020B0600000101010101" pitchFamily="50" charset="-127"/>
                <a:cs typeface="New Peninim MT" pitchFamily="2" charset="-79"/>
              </a:rPr>
              <a:t>영화업계의 과학적 마케팅 방안 개선 </a:t>
            </a:r>
            <a:endParaRPr lang="en-US" sz="1600" dirty="0">
              <a:ln w="0"/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7AB507-6E74-4864-8819-0004D562B19D}"/>
              </a:ext>
            </a:extLst>
          </p:cNvPr>
          <p:cNvSpPr txBox="1"/>
          <p:nvPr/>
        </p:nvSpPr>
        <p:spPr>
          <a:xfrm>
            <a:off x="7466716" y="2745501"/>
            <a:ext cx="90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ew Peninim MT" pitchFamily="2" charset="-79"/>
              </a:rPr>
              <a:t>기간</a:t>
            </a:r>
            <a:endParaRPr lang="en-US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New Peninim MT" pitchFamily="2" charset="-79"/>
            </a:endParaRPr>
          </a:p>
        </p:txBody>
      </p:sp>
      <p:sp>
        <p:nvSpPr>
          <p:cNvPr id="79" name="Rectangle 31">
            <a:extLst>
              <a:ext uri="{FF2B5EF4-FFF2-40B4-BE49-F238E27FC236}">
                <a16:creationId xmlns:a16="http://schemas.microsoft.com/office/drawing/2014/main" id="{3B820DD2-0C79-4BA9-96E4-D0048D60A58E}"/>
              </a:ext>
            </a:extLst>
          </p:cNvPr>
          <p:cNvSpPr/>
          <p:nvPr/>
        </p:nvSpPr>
        <p:spPr>
          <a:xfrm>
            <a:off x="7335043" y="3003189"/>
            <a:ext cx="1210588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개월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(480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시간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5E84BA-4D06-443D-B116-D09C8CE6968A}"/>
              </a:ext>
            </a:extLst>
          </p:cNvPr>
          <p:cNvSpPr txBox="1"/>
          <p:nvPr/>
        </p:nvSpPr>
        <p:spPr>
          <a:xfrm>
            <a:off x="7488509" y="3405383"/>
            <a:ext cx="90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ew Peninim MT" pitchFamily="2" charset="-79"/>
              </a:rPr>
              <a:t>데이터</a:t>
            </a:r>
            <a:endParaRPr lang="en-US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New Peninim MT" pitchFamily="2" charset="-79"/>
            </a:endParaRPr>
          </a:p>
        </p:txBody>
      </p:sp>
      <p:sp>
        <p:nvSpPr>
          <p:cNvPr id="81" name="Rectangle 32">
            <a:extLst>
              <a:ext uri="{FF2B5EF4-FFF2-40B4-BE49-F238E27FC236}">
                <a16:creationId xmlns:a16="http://schemas.microsoft.com/office/drawing/2014/main" id="{D7A0D3D2-54F8-4AB2-9253-6AC826E8E411}"/>
              </a:ext>
            </a:extLst>
          </p:cNvPr>
          <p:cNvSpPr/>
          <p:nvPr/>
        </p:nvSpPr>
        <p:spPr>
          <a:xfrm>
            <a:off x="7048631" y="3670256"/>
            <a:ext cx="1758969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API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데이터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영화진흥위원회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리뷰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평점 데이터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New Peninim MT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네이버 영화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BF2F56-90BC-4DDA-B063-749DBA1AED07}"/>
              </a:ext>
            </a:extLst>
          </p:cNvPr>
          <p:cNvSpPr txBox="1"/>
          <p:nvPr/>
        </p:nvSpPr>
        <p:spPr>
          <a:xfrm>
            <a:off x="7488509" y="4825074"/>
            <a:ext cx="90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ew Peninim MT" pitchFamily="2" charset="-79"/>
              </a:rPr>
              <a:t>기법</a:t>
            </a:r>
            <a:endParaRPr lang="en-US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New Peninim MT" pitchFamily="2" charset="-79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9A56E44-F27C-4B0D-A205-96C8077FBB75}"/>
              </a:ext>
            </a:extLst>
          </p:cNvPr>
          <p:cNvSpPr txBox="1"/>
          <p:nvPr/>
        </p:nvSpPr>
        <p:spPr>
          <a:xfrm>
            <a:off x="7243789" y="5041052"/>
            <a:ext cx="1445804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랜덤 포레스트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SVM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New Peninim MT" pitchFamily="2" charset="-79"/>
              </a:rPr>
              <a:t>MLP Classifier</a:t>
            </a:r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542C4337-0BC4-46DD-BD03-05B2AA35075E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85AEAB03-26BD-41D2-B7D3-946A6D6A1C7D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073696-26B1-4012-A7BA-611DC2FF0E59}"/>
                </a:ext>
              </a:extLst>
            </p:cNvPr>
            <p:cNvSpPr txBox="1"/>
            <p:nvPr/>
          </p:nvSpPr>
          <p:spPr>
            <a:xfrm>
              <a:off x="-145354" y="92000"/>
              <a:ext cx="2845469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1 – 1.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프로젝트 개요</a:t>
              </a:r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 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035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D8DABA1-1B8C-40E8-A90C-8046E97E8AC7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EE0A213C-F09F-4CA4-B6CA-9DC540F571F6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191FEE-36D4-4FAA-BBCE-185AFAAE6AFF}"/>
                </a:ext>
              </a:extLst>
            </p:cNvPr>
            <p:cNvSpPr txBox="1"/>
            <p:nvPr/>
          </p:nvSpPr>
          <p:spPr>
            <a:xfrm>
              <a:off x="-145354" y="92000"/>
              <a:ext cx="3271713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1 – 2.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영화 산업 분석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pic>
        <p:nvPicPr>
          <p:cNvPr id="5" name="그래픽 4" descr="상향 추세">
            <a:extLst>
              <a:ext uri="{FF2B5EF4-FFF2-40B4-BE49-F238E27FC236}">
                <a16:creationId xmlns:a16="http://schemas.microsoft.com/office/drawing/2014/main" id="{0F6B1D82-C5EF-457B-8E31-3F83201E7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89" y="1708913"/>
            <a:ext cx="3211888" cy="255456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7193AA-EBD9-4EBB-8925-33F765A94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81193"/>
              </p:ext>
            </p:extLst>
          </p:nvPr>
        </p:nvGraphicFramePr>
        <p:xfrm>
          <a:off x="233747" y="4292094"/>
          <a:ext cx="2808008" cy="313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144">
                  <a:extLst>
                    <a:ext uri="{9D8B030D-6E8A-4147-A177-3AD203B41FA5}">
                      <a16:colId xmlns:a16="http://schemas.microsoft.com/office/drawing/2014/main" val="1065863842"/>
                    </a:ext>
                  </a:extLst>
                </a:gridCol>
                <a:gridCol w="401144">
                  <a:extLst>
                    <a:ext uri="{9D8B030D-6E8A-4147-A177-3AD203B41FA5}">
                      <a16:colId xmlns:a16="http://schemas.microsoft.com/office/drawing/2014/main" val="590429359"/>
                    </a:ext>
                  </a:extLst>
                </a:gridCol>
                <a:gridCol w="401144">
                  <a:extLst>
                    <a:ext uri="{9D8B030D-6E8A-4147-A177-3AD203B41FA5}">
                      <a16:colId xmlns:a16="http://schemas.microsoft.com/office/drawing/2014/main" val="4113282695"/>
                    </a:ext>
                  </a:extLst>
                </a:gridCol>
                <a:gridCol w="401144">
                  <a:extLst>
                    <a:ext uri="{9D8B030D-6E8A-4147-A177-3AD203B41FA5}">
                      <a16:colId xmlns:a16="http://schemas.microsoft.com/office/drawing/2014/main" val="201417312"/>
                    </a:ext>
                  </a:extLst>
                </a:gridCol>
                <a:gridCol w="401144">
                  <a:extLst>
                    <a:ext uri="{9D8B030D-6E8A-4147-A177-3AD203B41FA5}">
                      <a16:colId xmlns:a16="http://schemas.microsoft.com/office/drawing/2014/main" val="2755814615"/>
                    </a:ext>
                  </a:extLst>
                </a:gridCol>
                <a:gridCol w="401144">
                  <a:extLst>
                    <a:ext uri="{9D8B030D-6E8A-4147-A177-3AD203B41FA5}">
                      <a16:colId xmlns:a16="http://schemas.microsoft.com/office/drawing/2014/main" val="2493130690"/>
                    </a:ext>
                  </a:extLst>
                </a:gridCol>
                <a:gridCol w="401144">
                  <a:extLst>
                    <a:ext uri="{9D8B030D-6E8A-4147-A177-3AD203B41FA5}">
                      <a16:colId xmlns:a16="http://schemas.microsoft.com/office/drawing/2014/main" val="1662741425"/>
                    </a:ext>
                  </a:extLst>
                </a:gridCol>
              </a:tblGrid>
              <a:tr h="3132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화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</a:t>
                      </a:r>
                    </a:p>
                  </a:txBody>
                  <a:tcPr>
                    <a:solidFill>
                      <a:srgbClr val="006B9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목</a:t>
                      </a:r>
                    </a:p>
                  </a:txBody>
                  <a:tcPr>
                    <a:solidFill>
                      <a:srgbClr val="006B9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금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토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50176"/>
                  </a:ext>
                </a:extLst>
              </a:tr>
            </a:tbl>
          </a:graphicData>
        </a:graphic>
      </p:graphicFrame>
      <p:pic>
        <p:nvPicPr>
          <p:cNvPr id="8" name="그래픽 7" descr="확인 표시">
            <a:extLst>
              <a:ext uri="{FF2B5EF4-FFF2-40B4-BE49-F238E27FC236}">
                <a16:creationId xmlns:a16="http://schemas.microsoft.com/office/drawing/2014/main" id="{71A6FA19-9CD2-4079-822B-C67C23A76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346" y="4029161"/>
            <a:ext cx="259882" cy="259882"/>
          </a:xfrm>
          <a:prstGeom prst="rect">
            <a:avLst/>
          </a:prstGeom>
        </p:spPr>
      </p:pic>
      <p:pic>
        <p:nvPicPr>
          <p:cNvPr id="9" name="그래픽 8" descr="확인 표시">
            <a:extLst>
              <a:ext uri="{FF2B5EF4-FFF2-40B4-BE49-F238E27FC236}">
                <a16:creationId xmlns:a16="http://schemas.microsoft.com/office/drawing/2014/main" id="{CA93154E-FCE7-4B07-A644-27DCD3D7D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7809" y="4029161"/>
            <a:ext cx="259882" cy="259882"/>
          </a:xfrm>
          <a:prstGeom prst="rect">
            <a:avLst/>
          </a:prstGeom>
        </p:spPr>
      </p:pic>
      <p:pic>
        <p:nvPicPr>
          <p:cNvPr id="10" name="그래픽 9" descr="메가폰">
            <a:extLst>
              <a:ext uri="{FF2B5EF4-FFF2-40B4-BE49-F238E27FC236}">
                <a16:creationId xmlns:a16="http://schemas.microsoft.com/office/drawing/2014/main" id="{B55FD585-8573-486C-A1E7-9FB1C07D12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1901" y="2853922"/>
            <a:ext cx="591154" cy="591154"/>
          </a:xfrm>
          <a:prstGeom prst="rect">
            <a:avLst/>
          </a:prstGeom>
        </p:spPr>
      </p:pic>
      <p:pic>
        <p:nvPicPr>
          <p:cNvPr id="11" name="그래픽 10" descr="교사">
            <a:extLst>
              <a:ext uri="{FF2B5EF4-FFF2-40B4-BE49-F238E27FC236}">
                <a16:creationId xmlns:a16="http://schemas.microsoft.com/office/drawing/2014/main" id="{80DD2049-3901-4BEB-AD6A-064A31A03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2771" y="2044996"/>
            <a:ext cx="2244047" cy="2244047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BEF5F979-4BAD-4A12-B131-71A681CABB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53263" y="2073170"/>
            <a:ext cx="1441624" cy="1441624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8C7004BF-B696-4FAB-B23B-AA990015EF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35073" y="3093751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B27AC1-1BC1-4110-8CB2-3F0B072F609C}"/>
              </a:ext>
            </a:extLst>
          </p:cNvPr>
          <p:cNvSpPr txBox="1"/>
          <p:nvPr/>
        </p:nvSpPr>
        <p:spPr>
          <a:xfrm>
            <a:off x="539184" y="4910519"/>
            <a:ext cx="2256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  <a:ea typeface="+mn-ea"/>
              </a:rPr>
              <a:t>대다수의 영화가 </a:t>
            </a:r>
            <a:endParaRPr lang="en-US" altLang="ko-KR" sz="1600" dirty="0">
              <a:latin typeface="+mn-ea"/>
              <a:ea typeface="+mn-ea"/>
            </a:endParaRPr>
          </a:p>
          <a:p>
            <a:pPr algn="ctr"/>
            <a:r>
              <a:rPr lang="ko-KR" altLang="en-US" b="1" dirty="0">
                <a:latin typeface="+mn-ea"/>
                <a:ea typeface="+mn-ea"/>
              </a:rPr>
              <a:t>수</a:t>
            </a:r>
            <a:r>
              <a:rPr lang="en-US" altLang="ko-KR" sz="1600" dirty="0">
                <a:latin typeface="+mn-ea"/>
                <a:ea typeface="+mn-ea"/>
              </a:rPr>
              <a:t>,</a:t>
            </a:r>
            <a:r>
              <a:rPr lang="ko-KR" altLang="en-US" b="1" dirty="0">
                <a:latin typeface="+mn-ea"/>
                <a:ea typeface="+mn-ea"/>
              </a:rPr>
              <a:t>목</a:t>
            </a:r>
            <a:r>
              <a:rPr lang="ko-KR" altLang="en-US" sz="1600" dirty="0">
                <a:latin typeface="+mn-ea"/>
                <a:ea typeface="+mn-ea"/>
              </a:rPr>
              <a:t>에 개봉함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B5E38D-5198-45C6-84C2-22F8AE62397E}"/>
              </a:ext>
            </a:extLst>
          </p:cNvPr>
          <p:cNvSpPr txBox="1"/>
          <p:nvPr/>
        </p:nvSpPr>
        <p:spPr>
          <a:xfrm>
            <a:off x="3958080" y="4795279"/>
            <a:ext cx="224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  <a:ea typeface="+mn-ea"/>
              </a:rPr>
              <a:t>관객수가 가장 많은 주말까지 </a:t>
            </a:r>
            <a:r>
              <a:rPr lang="ko-KR" altLang="en-US" b="1" dirty="0">
                <a:latin typeface="+mn-ea"/>
                <a:ea typeface="+mn-ea"/>
              </a:rPr>
              <a:t>입소문</a:t>
            </a:r>
            <a:r>
              <a:rPr lang="ko-KR" altLang="en-US" sz="1600" dirty="0">
                <a:latin typeface="+mn-ea"/>
                <a:ea typeface="+mn-ea"/>
              </a:rPr>
              <a:t>을 타고 긍정적 이미지 조성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69B1E2-06A0-4B2F-BEA3-01B9AD8CB15D}"/>
              </a:ext>
            </a:extLst>
          </p:cNvPr>
          <p:cNvCxnSpPr>
            <a:cxnSpLocks/>
          </p:cNvCxnSpPr>
          <p:nvPr/>
        </p:nvCxnSpPr>
        <p:spPr>
          <a:xfrm flipH="1">
            <a:off x="3348483" y="1556059"/>
            <a:ext cx="1467" cy="421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CAF26D-AB7D-470D-A54E-0C00A296043A}"/>
              </a:ext>
            </a:extLst>
          </p:cNvPr>
          <p:cNvCxnSpPr>
            <a:cxnSpLocks/>
          </p:cNvCxnSpPr>
          <p:nvPr/>
        </p:nvCxnSpPr>
        <p:spPr>
          <a:xfrm flipH="1">
            <a:off x="6823328" y="1565682"/>
            <a:ext cx="1467" cy="421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2D5FE8-D36E-404F-BA5C-FBE689A2CF62}"/>
              </a:ext>
            </a:extLst>
          </p:cNvPr>
          <p:cNvSpPr txBox="1"/>
          <p:nvPr/>
        </p:nvSpPr>
        <p:spPr>
          <a:xfrm>
            <a:off x="7266232" y="4791716"/>
            <a:ext cx="224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  <a:ea typeface="+mn-ea"/>
              </a:rPr>
              <a:t>2~3</a:t>
            </a:r>
            <a:r>
              <a:rPr lang="ko-KR" altLang="en-US" sz="1600" dirty="0">
                <a:latin typeface="+mn-ea"/>
                <a:ea typeface="+mn-ea"/>
              </a:rPr>
              <a:t>일간의 관객들의  </a:t>
            </a:r>
            <a:r>
              <a:rPr lang="ko-KR" altLang="en-US" b="1" dirty="0">
                <a:latin typeface="+mn-ea"/>
                <a:ea typeface="+mn-ea"/>
              </a:rPr>
              <a:t>반응</a:t>
            </a:r>
            <a:r>
              <a:rPr lang="ko-KR" altLang="en-US" sz="1600" dirty="0">
                <a:latin typeface="+mn-ea"/>
                <a:ea typeface="+mn-ea"/>
              </a:rPr>
              <a:t>을 보고 어떤 영화를 볼지 결정</a:t>
            </a:r>
          </a:p>
        </p:txBody>
      </p:sp>
    </p:spTree>
    <p:extLst>
      <p:ext uri="{BB962C8B-B14F-4D97-AF65-F5344CB8AC3E}">
        <p14:creationId xmlns:p14="http://schemas.microsoft.com/office/powerpoint/2010/main" val="2530653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207">
            <a:extLst>
              <a:ext uri="{FF2B5EF4-FFF2-40B4-BE49-F238E27FC236}">
                <a16:creationId xmlns:a16="http://schemas.microsoft.com/office/drawing/2014/main" id="{70DC269C-8DBE-4FBB-AADF-3C334E1F7396}"/>
              </a:ext>
            </a:extLst>
          </p:cNvPr>
          <p:cNvSpPr/>
          <p:nvPr/>
        </p:nvSpPr>
        <p:spPr>
          <a:xfrm>
            <a:off x="8364457" y="2630935"/>
            <a:ext cx="833369" cy="274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3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Shape 207">
            <a:extLst>
              <a:ext uri="{FF2B5EF4-FFF2-40B4-BE49-F238E27FC236}">
                <a16:creationId xmlns:a16="http://schemas.microsoft.com/office/drawing/2014/main" id="{0C571747-30A5-4272-A9E3-35CB0423ADF1}"/>
              </a:ext>
            </a:extLst>
          </p:cNvPr>
          <p:cNvSpPr/>
          <p:nvPr/>
        </p:nvSpPr>
        <p:spPr>
          <a:xfrm>
            <a:off x="6753469" y="4041346"/>
            <a:ext cx="833369" cy="274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3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Shape 207">
            <a:extLst>
              <a:ext uri="{FF2B5EF4-FFF2-40B4-BE49-F238E27FC236}">
                <a16:creationId xmlns:a16="http://schemas.microsoft.com/office/drawing/2014/main" id="{ED378A37-E71B-4431-8DCB-0417BFA27EE0}"/>
              </a:ext>
            </a:extLst>
          </p:cNvPr>
          <p:cNvSpPr/>
          <p:nvPr/>
        </p:nvSpPr>
        <p:spPr>
          <a:xfrm>
            <a:off x="5255452" y="2649335"/>
            <a:ext cx="833369" cy="274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3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Shape 207">
            <a:extLst>
              <a:ext uri="{FF2B5EF4-FFF2-40B4-BE49-F238E27FC236}">
                <a16:creationId xmlns:a16="http://schemas.microsoft.com/office/drawing/2014/main" id="{6B651DBD-C9EB-4933-B6FF-616A50015773}"/>
              </a:ext>
            </a:extLst>
          </p:cNvPr>
          <p:cNvSpPr/>
          <p:nvPr/>
        </p:nvSpPr>
        <p:spPr>
          <a:xfrm>
            <a:off x="3612389" y="4032144"/>
            <a:ext cx="833369" cy="274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3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Shape 207">
            <a:extLst>
              <a:ext uri="{FF2B5EF4-FFF2-40B4-BE49-F238E27FC236}">
                <a16:creationId xmlns:a16="http://schemas.microsoft.com/office/drawing/2014/main" id="{6CD4DE1D-5940-4449-B905-F43100AD832B}"/>
              </a:ext>
            </a:extLst>
          </p:cNvPr>
          <p:cNvSpPr/>
          <p:nvPr/>
        </p:nvSpPr>
        <p:spPr>
          <a:xfrm>
            <a:off x="2076454" y="2658860"/>
            <a:ext cx="833369" cy="274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3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Shape 207">
            <a:extLst>
              <a:ext uri="{FF2B5EF4-FFF2-40B4-BE49-F238E27FC236}">
                <a16:creationId xmlns:a16="http://schemas.microsoft.com/office/drawing/2014/main" id="{3F5F5F70-2B26-45EF-9E10-25A792F2F113}"/>
              </a:ext>
            </a:extLst>
          </p:cNvPr>
          <p:cNvSpPr/>
          <p:nvPr/>
        </p:nvSpPr>
        <p:spPr>
          <a:xfrm>
            <a:off x="431041" y="4031267"/>
            <a:ext cx="833369" cy="274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638" tIns="20638" rIns="20638" bIns="20638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3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0841-A656-42DC-8D2A-1D57684803E2}"/>
              </a:ext>
            </a:extLst>
          </p:cNvPr>
          <p:cNvSpPr txBox="1"/>
          <p:nvPr/>
        </p:nvSpPr>
        <p:spPr>
          <a:xfrm>
            <a:off x="76202" y="3911141"/>
            <a:ext cx="154305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STEP 1</a:t>
            </a: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데이터 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CD9A0-F6C5-4443-874D-AE32E1B23A6D}"/>
              </a:ext>
            </a:extLst>
          </p:cNvPr>
          <p:cNvSpPr txBox="1"/>
          <p:nvPr/>
        </p:nvSpPr>
        <p:spPr>
          <a:xfrm>
            <a:off x="1619252" y="2532330"/>
            <a:ext cx="173355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STEP 2</a:t>
            </a: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데이터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A4239-A924-4343-A393-7FDF465C31A7}"/>
              </a:ext>
            </a:extLst>
          </p:cNvPr>
          <p:cNvSpPr txBox="1"/>
          <p:nvPr/>
        </p:nvSpPr>
        <p:spPr>
          <a:xfrm>
            <a:off x="3133725" y="3903400"/>
            <a:ext cx="17907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STEP 3</a:t>
            </a: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Light"/>
              </a:rPr>
              <a:t>예측 모델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8BB81-78A8-4D2E-98A8-47A9F2C458CD}"/>
              </a:ext>
            </a:extLst>
          </p:cNvPr>
          <p:cNvSpPr txBox="1"/>
          <p:nvPr/>
        </p:nvSpPr>
        <p:spPr>
          <a:xfrm>
            <a:off x="4657725" y="2525320"/>
            <a:ext cx="20288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4</a:t>
            </a: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 데이터 수집 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742675-636F-450A-821D-7A19D6D13182}"/>
              </a:ext>
            </a:extLst>
          </p:cNvPr>
          <p:cNvSpPr txBox="1"/>
          <p:nvPr/>
        </p:nvSpPr>
        <p:spPr>
          <a:xfrm>
            <a:off x="6153148" y="3917682"/>
            <a:ext cx="20288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5</a:t>
            </a: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 테스트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DB98C351-96B3-42FB-9406-4C25E7A78244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F1A74DB-FB0E-4DF1-B0FF-5C1607B19012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03F2D6-A66E-4865-A786-5A145A7E30D0}"/>
                </a:ext>
              </a:extLst>
            </p:cNvPr>
            <p:cNvSpPr txBox="1"/>
            <p:nvPr/>
          </p:nvSpPr>
          <p:spPr>
            <a:xfrm>
              <a:off x="-145354" y="92000"/>
              <a:ext cx="2845469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1 – 3.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프로젝트 추진 개요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grpSp>
        <p:nvGrpSpPr>
          <p:cNvPr id="13" name="그룹 2">
            <a:extLst>
              <a:ext uri="{FF2B5EF4-FFF2-40B4-BE49-F238E27FC236}">
                <a16:creationId xmlns:a16="http://schemas.microsoft.com/office/drawing/2014/main" id="{A3BADAA0-3A5B-4BB8-B0E0-079B6081144F}"/>
              </a:ext>
            </a:extLst>
          </p:cNvPr>
          <p:cNvGrpSpPr/>
          <p:nvPr/>
        </p:nvGrpSpPr>
        <p:grpSpPr>
          <a:xfrm>
            <a:off x="723969" y="3314813"/>
            <a:ext cx="8437466" cy="760585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8F26B18B-087C-4AEB-8BB1-D38D874CFFEB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194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7BB96495-D8E5-45BC-8A05-A099489E6679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194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A782FC19-343F-4332-BCB0-2DEF1D85EBC2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194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768BF96F-D0B5-4C25-96D3-6747FC21C8E1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194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85C13340-C573-42DF-9715-C37E6263A0FC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194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Oval 68">
              <a:extLst>
                <a:ext uri="{FF2B5EF4-FFF2-40B4-BE49-F238E27FC236}">
                  <a16:creationId xmlns:a16="http://schemas.microsoft.com/office/drawing/2014/main" id="{05E047B6-5FC9-4AD5-8845-5B3C809C5892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194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Oval 69">
              <a:extLst>
                <a:ext uri="{FF2B5EF4-FFF2-40B4-BE49-F238E27FC236}">
                  <a16:creationId xmlns:a16="http://schemas.microsoft.com/office/drawing/2014/main" id="{BB39D063-BC0F-4F3A-B37D-3FBDA0626CA8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194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8E3EED2-C5AA-44EB-B022-5D88B9B2C936}"/>
              </a:ext>
            </a:extLst>
          </p:cNvPr>
          <p:cNvSpPr txBox="1"/>
          <p:nvPr/>
        </p:nvSpPr>
        <p:spPr>
          <a:xfrm>
            <a:off x="7766730" y="2493580"/>
            <a:ext cx="20288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6</a:t>
            </a:r>
          </a:p>
          <a:p>
            <a:pPr marR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평가 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Helvetica Ligh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32BB0A7-2139-4C1E-9751-B0565DD91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90" y="1764046"/>
            <a:ext cx="744874" cy="7448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09F81C9-38B6-4F5E-A69A-D0BBBDDF7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9" y="4820574"/>
            <a:ext cx="744875" cy="7448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AD708C-B959-4561-91EE-9EF75AF5AB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37" y="4791998"/>
            <a:ext cx="744875" cy="7448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71A789-0BAF-43C0-8901-C1C632E91E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700" y="1717788"/>
            <a:ext cx="744876" cy="744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50F1921-B27A-41F0-847B-D81753A86A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85" y="4791999"/>
            <a:ext cx="744875" cy="74487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D4B3525-C796-44FF-85D7-6B86BEF8D2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035" y="1765414"/>
            <a:ext cx="744875" cy="7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661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D1FFE0E-A0E0-4A8D-B7A7-7AED3E3B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12807"/>
            <a:ext cx="6117807" cy="5028072"/>
          </a:xfrm>
          <a:prstGeom prst="rect">
            <a:avLst/>
          </a:prstGeom>
        </p:spPr>
      </p:pic>
      <p:sp>
        <p:nvSpPr>
          <p:cNvPr id="14" name="Shape 473">
            <a:extLst>
              <a:ext uri="{FF2B5EF4-FFF2-40B4-BE49-F238E27FC236}">
                <a16:creationId xmlns:a16="http://schemas.microsoft.com/office/drawing/2014/main" id="{DB7B11DB-C62B-4B94-BE0C-17B774801C68}"/>
              </a:ext>
            </a:extLst>
          </p:cNvPr>
          <p:cNvSpPr/>
          <p:nvPr/>
        </p:nvSpPr>
        <p:spPr>
          <a:xfrm>
            <a:off x="731520" y="1486408"/>
            <a:ext cx="4059091" cy="718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638" tIns="20638" rIns="20638" bIns="20638" numCol="1" anchor="ctr">
            <a:spAutoFit/>
          </a:bodyPr>
          <a:lstStyle/>
          <a:p>
            <a:pPr>
              <a:spcBef>
                <a:spcPts val="1828"/>
              </a:spcBef>
              <a:defRPr sz="4500" cap="all">
                <a:solidFill>
                  <a:srgbClr val="2A3538"/>
                </a:solidFill>
                <a:latin typeface="+mj-lt"/>
                <a:ea typeface="+mj-ea"/>
                <a:cs typeface="+mj-cs"/>
                <a:sym typeface="Bebas"/>
              </a:defRPr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4400" dirty="0">
                <a:solidFill>
                  <a:srgbClr val="00AE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준비</a:t>
            </a:r>
            <a:endParaRPr sz="4400" dirty="0">
              <a:solidFill>
                <a:srgbClr val="00AE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F06EA64B-3C04-4A23-8668-624D51354FCE}"/>
              </a:ext>
            </a:extLst>
          </p:cNvPr>
          <p:cNvSpPr/>
          <p:nvPr/>
        </p:nvSpPr>
        <p:spPr>
          <a:xfrm>
            <a:off x="0" y="2276835"/>
            <a:ext cx="5446534" cy="45719"/>
          </a:xfrm>
          <a:prstGeom prst="rect">
            <a:avLst/>
          </a:prstGeom>
          <a:solidFill>
            <a:srgbClr val="009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63"/>
          </a:p>
        </p:txBody>
      </p:sp>
      <p:sp>
        <p:nvSpPr>
          <p:cNvPr id="6" name="Shape 481">
            <a:extLst>
              <a:ext uri="{FF2B5EF4-FFF2-40B4-BE49-F238E27FC236}">
                <a16:creationId xmlns:a16="http://schemas.microsoft.com/office/drawing/2014/main" id="{860E0FF9-CD5D-4E93-A2F6-078CB88AAED7}"/>
              </a:ext>
            </a:extLst>
          </p:cNvPr>
          <p:cNvSpPr/>
          <p:nvPr/>
        </p:nvSpPr>
        <p:spPr>
          <a:xfrm>
            <a:off x="1420262" y="2505823"/>
            <a:ext cx="3629910" cy="17652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638" tIns="20638" rIns="20638" bIns="20638" numCol="1" anchor="ctr">
            <a:spAutoFit/>
          </a:bodyPr>
          <a:lstStyle>
            <a:lvl1pPr>
              <a:defRPr sz="2600">
                <a:solidFill>
                  <a:srgbClr val="3F3F3F"/>
                </a:solidFill>
                <a:latin typeface="Calibri "/>
                <a:ea typeface="Calibri "/>
                <a:cs typeface="Calibri "/>
                <a:sym typeface="Calibri "/>
              </a:defRPr>
            </a:lvl1pPr>
          </a:lstStyle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사례와 차별성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소개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09002" indent="-209002" algn="l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712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DEF8A2-344E-F047-9ABD-8ED541608041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875D4B-6570-134A-AA19-0CD8EBCFA23E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E1EFB1-A9BB-EC40-B887-47150A9449C3}"/>
                </a:ext>
              </a:extLst>
            </p:cNvPr>
            <p:cNvSpPr txBox="1"/>
            <p:nvPr/>
          </p:nvSpPr>
          <p:spPr>
            <a:xfrm>
              <a:off x="-145354" y="92000"/>
              <a:ext cx="2845469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2 – 1.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기존 사례와 차별성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A8213F-AD04-1A4E-9F6E-E218AD91E8A2}"/>
              </a:ext>
            </a:extLst>
          </p:cNvPr>
          <p:cNvGrpSpPr/>
          <p:nvPr/>
        </p:nvGrpSpPr>
        <p:grpSpPr>
          <a:xfrm>
            <a:off x="5548127" y="2265611"/>
            <a:ext cx="4209332" cy="3874471"/>
            <a:chOff x="5287506" y="2348363"/>
            <a:chExt cx="4209332" cy="38744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82DC94-39FC-8540-AAA7-F54E14CDDDF7}"/>
                </a:ext>
              </a:extLst>
            </p:cNvPr>
            <p:cNvSpPr txBox="1"/>
            <p:nvPr/>
          </p:nvSpPr>
          <p:spPr>
            <a:xfrm>
              <a:off x="5469900" y="4545772"/>
              <a:ext cx="3332964" cy="1677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+mn-ea"/>
                  <a:ea typeface="+mn-ea"/>
                </a:rPr>
                <a:t>개봉 당일 영화 정보</a:t>
              </a:r>
              <a:r>
                <a:rPr lang="en-US" altLang="ko-KR" sz="1400" dirty="0">
                  <a:latin typeface="+mn-ea"/>
                  <a:ea typeface="+mn-ea"/>
                </a:rPr>
                <a:t>(</a:t>
              </a:r>
              <a:r>
                <a:rPr lang="ko-KR" altLang="en-US" sz="1400" dirty="0">
                  <a:latin typeface="+mn-ea"/>
                  <a:ea typeface="+mn-ea"/>
                </a:rPr>
                <a:t>스크린 수</a:t>
              </a:r>
              <a:r>
                <a:rPr lang="en-US" altLang="ko-KR" sz="1400" dirty="0">
                  <a:latin typeface="+mn-ea"/>
                  <a:ea typeface="+mn-ea"/>
                </a:rPr>
                <a:t>/</a:t>
              </a:r>
              <a:r>
                <a:rPr lang="ko-KR" altLang="en-US" sz="1400" dirty="0">
                  <a:latin typeface="+mn-ea"/>
                  <a:ea typeface="+mn-ea"/>
                </a:rPr>
                <a:t>랭킹</a:t>
              </a:r>
              <a:r>
                <a:rPr lang="en-US" altLang="ko-KR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latin typeface="+mn-ea"/>
                  <a:ea typeface="+mn-ea"/>
                </a:rPr>
                <a:t>등</a:t>
              </a:r>
              <a:r>
                <a:rPr lang="en-US" altLang="ko-KR" sz="1400" dirty="0">
                  <a:latin typeface="+mn-ea"/>
                  <a:ea typeface="+mn-ea"/>
                </a:rPr>
                <a:t>)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+mn-ea"/>
                  <a:ea typeface="+mn-ea"/>
                </a:rPr>
                <a:t>개봉 전 리뷰</a:t>
              </a:r>
              <a:r>
                <a:rPr lang="en-US" altLang="ko-KR" sz="1400" dirty="0">
                  <a:latin typeface="+mn-ea"/>
                  <a:ea typeface="+mn-ea"/>
                </a:rPr>
                <a:t>/</a:t>
              </a:r>
              <a:r>
                <a:rPr lang="ko-KR" altLang="en-US" sz="1400" dirty="0">
                  <a:latin typeface="+mn-ea"/>
                  <a:ea typeface="+mn-ea"/>
                </a:rPr>
                <a:t>평점 데이터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+mn-ea"/>
                  <a:ea typeface="+mn-ea"/>
                </a:rPr>
                <a:t>개봉 당일 리뷰</a:t>
              </a:r>
              <a:r>
                <a:rPr lang="en-US" altLang="ko-KR" sz="1400" dirty="0">
                  <a:latin typeface="+mn-ea"/>
                  <a:ea typeface="+mn-ea"/>
                </a:rPr>
                <a:t>/</a:t>
              </a:r>
              <a:r>
                <a:rPr lang="ko-KR" altLang="en-US" sz="1400" dirty="0">
                  <a:latin typeface="+mn-ea"/>
                  <a:ea typeface="+mn-ea"/>
                </a:rPr>
                <a:t>평점 데이터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400" dirty="0">
                <a:latin typeface="+mn-ea"/>
                <a:ea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400" b="1" dirty="0">
                <a:latin typeface="+mn-ea"/>
                <a:ea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4744AC-4E2C-6B4C-A8EE-A8D9B5FD070B}"/>
                </a:ext>
              </a:extLst>
            </p:cNvPr>
            <p:cNvSpPr txBox="1"/>
            <p:nvPr/>
          </p:nvSpPr>
          <p:spPr>
            <a:xfrm>
              <a:off x="5287506" y="2348363"/>
              <a:ext cx="4209332" cy="1261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+mn-ea"/>
                  <a:ea typeface="+mn-ea"/>
                </a:rPr>
                <a:t>영화 내재 변수를 통한 개별 영화의 실제 수요 분석의 한계 </a:t>
              </a:r>
              <a:r>
                <a:rPr lang="en-US" altLang="ko-KR" sz="1300" dirty="0">
                  <a:latin typeface="+mn-ea"/>
                  <a:ea typeface="+mn-ea"/>
                </a:rPr>
                <a:t>=&gt; </a:t>
              </a:r>
              <a:r>
                <a:rPr lang="ko-KR" altLang="en-US" sz="1300" dirty="0">
                  <a:latin typeface="+mn-ea"/>
                  <a:ea typeface="+mn-ea"/>
                </a:rPr>
                <a:t>잠재적 고객의 직접적인 조사가 필요</a:t>
              </a:r>
              <a:r>
                <a:rPr lang="en-US" altLang="ko" sz="1300" dirty="0">
                  <a:latin typeface="+mn-ea"/>
                  <a:ea typeface="+mn-ea"/>
                </a:rPr>
                <a:t> 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" altLang="en-US" sz="1300" dirty="0">
                  <a:latin typeface="+mn-ea"/>
                  <a:ea typeface="+mn-ea"/>
                </a:rPr>
                <a:t>극소수의 연구</a:t>
              </a:r>
              <a:r>
                <a:rPr lang="en-US" altLang="ko" sz="1300" dirty="0">
                  <a:latin typeface="+mn-ea"/>
                  <a:ea typeface="+mn-ea"/>
                </a:rPr>
                <a:t>(</a:t>
              </a:r>
              <a:r>
                <a:rPr lang="en-US" altLang="ko" sz="1300" dirty="0" err="1">
                  <a:latin typeface="+mn-ea"/>
                  <a:ea typeface="+mn-ea"/>
                </a:rPr>
                <a:t>Shugan</a:t>
              </a:r>
              <a:r>
                <a:rPr lang="en-US" altLang="ko" sz="1300" dirty="0">
                  <a:latin typeface="+mn-ea"/>
                  <a:ea typeface="+mn-ea"/>
                </a:rPr>
                <a:t> &amp; </a:t>
              </a:r>
              <a:r>
                <a:rPr lang="en-US" altLang="ko" sz="1300" dirty="0" err="1">
                  <a:latin typeface="+mn-ea"/>
                  <a:ea typeface="+mn-ea"/>
                </a:rPr>
                <a:t>Swait</a:t>
              </a:r>
              <a:r>
                <a:rPr lang="en-US" altLang="ko" sz="1300" dirty="0">
                  <a:latin typeface="+mn-ea"/>
                  <a:ea typeface="+mn-ea"/>
                </a:rPr>
                <a:t>, 2000)</a:t>
              </a:r>
              <a:r>
                <a:rPr lang="ko" altLang="en-US" sz="1300" dirty="0">
                  <a:latin typeface="+mn-ea"/>
                  <a:ea typeface="+mn-ea"/>
                </a:rPr>
                <a:t>를 제외하고는 기존 연구에서 거의 활용되지 못했음</a:t>
              </a:r>
              <a:endParaRPr lang="en-US" sz="1300" dirty="0">
                <a:latin typeface="+mn-ea"/>
                <a:ea typeface="+mn-ea"/>
              </a:endParaRPr>
            </a:p>
          </p:txBody>
        </p:sp>
      </p:grpSp>
      <p:grpSp>
        <p:nvGrpSpPr>
          <p:cNvPr id="39" name="Group 16">
            <a:extLst>
              <a:ext uri="{FF2B5EF4-FFF2-40B4-BE49-F238E27FC236}">
                <a16:creationId xmlns:a16="http://schemas.microsoft.com/office/drawing/2014/main" id="{23EE9BE6-4BA3-B84B-AD4F-7473B50AFEE0}"/>
              </a:ext>
            </a:extLst>
          </p:cNvPr>
          <p:cNvGrpSpPr/>
          <p:nvPr/>
        </p:nvGrpSpPr>
        <p:grpSpPr>
          <a:xfrm>
            <a:off x="1931449" y="1477559"/>
            <a:ext cx="5256200" cy="817344"/>
            <a:chOff x="-786241" y="1797978"/>
            <a:chExt cx="6017154" cy="119517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3D3AC0-9A13-E241-A1C0-4673AD1691D7}"/>
                </a:ext>
              </a:extLst>
            </p:cNvPr>
            <p:cNvSpPr txBox="1"/>
            <p:nvPr/>
          </p:nvSpPr>
          <p:spPr>
            <a:xfrm>
              <a:off x="3354033" y="1797978"/>
              <a:ext cx="699531" cy="738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682" b="1" dirty="0">
                  <a:solidFill>
                    <a:srgbClr val="0098C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01</a:t>
              </a:r>
              <a:endParaRPr lang="ko-KR" altLang="en-US" sz="2682" b="1" dirty="0">
                <a:solidFill>
                  <a:srgbClr val="0098C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245B9F-AE28-6E4B-80FE-AD7DA63B4129}"/>
                </a:ext>
              </a:extLst>
            </p:cNvPr>
            <p:cNvSpPr txBox="1"/>
            <p:nvPr/>
          </p:nvSpPr>
          <p:spPr>
            <a:xfrm>
              <a:off x="3419699" y="2498094"/>
              <a:ext cx="1811214" cy="49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선례의 한계</a:t>
              </a:r>
              <a:endPara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2512BF-1587-7848-9DAC-CB03594AFB28}"/>
                </a:ext>
              </a:extLst>
            </p:cNvPr>
            <p:cNvSpPr txBox="1"/>
            <p:nvPr/>
          </p:nvSpPr>
          <p:spPr>
            <a:xfrm>
              <a:off x="-786241" y="2498094"/>
              <a:ext cx="1811213" cy="49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선례의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한계ㄴ</a:t>
              </a:r>
              <a:endPara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7D2AE6CF-88D2-434E-B583-2B0036110467}"/>
              </a:ext>
            </a:extLst>
          </p:cNvPr>
          <p:cNvGrpSpPr/>
          <p:nvPr/>
        </p:nvGrpSpPr>
        <p:grpSpPr>
          <a:xfrm>
            <a:off x="5548126" y="3645676"/>
            <a:ext cx="1929117" cy="817344"/>
            <a:chOff x="3354033" y="1797978"/>
            <a:chExt cx="2208401" cy="119517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49F325B-8831-2345-913F-625C71C64991}"/>
                </a:ext>
              </a:extLst>
            </p:cNvPr>
            <p:cNvSpPr txBox="1"/>
            <p:nvPr/>
          </p:nvSpPr>
          <p:spPr>
            <a:xfrm>
              <a:off x="3354033" y="1797978"/>
              <a:ext cx="699532" cy="738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682" b="1" dirty="0">
                  <a:solidFill>
                    <a:srgbClr val="0098C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02</a:t>
              </a:r>
              <a:endParaRPr lang="ko-KR" altLang="en-US" sz="2682" b="1" dirty="0">
                <a:solidFill>
                  <a:srgbClr val="0098C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ECB505-4BDA-E14C-B494-C1A50222D5EC}"/>
                </a:ext>
              </a:extLst>
            </p:cNvPr>
            <p:cNvSpPr txBox="1"/>
            <p:nvPr/>
          </p:nvSpPr>
          <p:spPr>
            <a:xfrm>
              <a:off x="3419698" y="2498094"/>
              <a:ext cx="2142736" cy="49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Moobiz</a:t>
              </a:r>
              <a:r>
                <a:rPr lang="ko-KR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차별성</a:t>
              </a:r>
              <a:endPara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0F6620-193C-A94A-B877-25A7E8462CDE}"/>
              </a:ext>
            </a:extLst>
          </p:cNvPr>
          <p:cNvGrpSpPr/>
          <p:nvPr/>
        </p:nvGrpSpPr>
        <p:grpSpPr>
          <a:xfrm>
            <a:off x="263665" y="1455911"/>
            <a:ext cx="5038164" cy="4154524"/>
            <a:chOff x="251466" y="1514963"/>
            <a:chExt cx="5038164" cy="4351294"/>
          </a:xfrm>
        </p:grpSpPr>
        <p:sp>
          <p:nvSpPr>
            <p:cNvPr id="47" name="Shape 257">
              <a:extLst>
                <a:ext uri="{FF2B5EF4-FFF2-40B4-BE49-F238E27FC236}">
                  <a16:creationId xmlns:a16="http://schemas.microsoft.com/office/drawing/2014/main" id="{D1DE7CE9-EE2A-734E-8283-3489E7A00113}"/>
                </a:ext>
              </a:extLst>
            </p:cNvPr>
            <p:cNvSpPr/>
            <p:nvPr/>
          </p:nvSpPr>
          <p:spPr>
            <a:xfrm>
              <a:off x="251466" y="1514963"/>
              <a:ext cx="5038164" cy="435129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0">
              <a:solidFill>
                <a:srgbClr val="DCDEE0"/>
              </a:solidFill>
              <a:miter lim="400000"/>
            </a:ln>
          </p:spPr>
          <p:txBody>
            <a:bodyPr lIns="20638" tIns="20638" rIns="20638" bIns="20638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400" dirty="0">
                <a:latin typeface="+mn-ea"/>
                <a:ea typeface="+mn-ea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637510-FF14-724D-AF8C-5F11C02F3175}"/>
                </a:ext>
              </a:extLst>
            </p:cNvPr>
            <p:cNvGrpSpPr/>
            <p:nvPr/>
          </p:nvGrpSpPr>
          <p:grpSpPr>
            <a:xfrm>
              <a:off x="251466" y="1751326"/>
              <a:ext cx="5038164" cy="505075"/>
              <a:chOff x="251466" y="2179591"/>
              <a:chExt cx="5038164" cy="505075"/>
            </a:xfrm>
          </p:grpSpPr>
          <p:sp>
            <p:nvSpPr>
              <p:cNvPr id="48" name="Shape 262">
                <a:extLst>
                  <a:ext uri="{FF2B5EF4-FFF2-40B4-BE49-F238E27FC236}">
                    <a16:creationId xmlns:a16="http://schemas.microsoft.com/office/drawing/2014/main" id="{41E97D2B-E3F7-3448-9062-A3072CC2148D}"/>
                  </a:ext>
                </a:extLst>
              </p:cNvPr>
              <p:cNvSpPr/>
              <p:nvPr/>
            </p:nvSpPr>
            <p:spPr>
              <a:xfrm>
                <a:off x="251466" y="2179591"/>
                <a:ext cx="5038164" cy="505075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 w="63500">
                <a:solidFill>
                  <a:srgbClr val="018ABE"/>
                </a:solidFill>
                <a:miter lim="400000"/>
              </a:ln>
            </p:spPr>
            <p:txBody>
              <a:bodyPr lIns="20638" tIns="20638" rIns="20638" bIns="2063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400">
                  <a:latin typeface="+mn-ea"/>
                  <a:ea typeface="+mn-ea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2CC952-66FA-F740-9195-2E8AA93C73A1}"/>
                  </a:ext>
                </a:extLst>
              </p:cNvPr>
              <p:cNvSpPr txBox="1"/>
              <p:nvPr/>
            </p:nvSpPr>
            <p:spPr>
              <a:xfrm>
                <a:off x="2117395" y="2239863"/>
                <a:ext cx="1210267" cy="3975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기존 사례들</a:t>
                </a: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Helvetica Light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E9182B-64F3-1849-8A19-820B73D16D6B}"/>
                </a:ext>
              </a:extLst>
            </p:cNvPr>
            <p:cNvSpPr/>
            <p:nvPr/>
          </p:nvSpPr>
          <p:spPr>
            <a:xfrm>
              <a:off x="309937" y="2555066"/>
              <a:ext cx="4953000" cy="29602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latin typeface="+mn-ea"/>
                  <a:ea typeface="+mn-ea"/>
                </a:rPr>
                <a:t> Sharda et al(2006)</a:t>
              </a:r>
              <a:r>
                <a:rPr lang="ko-KR" altLang="en-US" sz="1500" dirty="0">
                  <a:latin typeface="+mn-ea"/>
                  <a:ea typeface="+mn-ea"/>
                </a:rPr>
                <a:t>은 </a:t>
              </a:r>
              <a:r>
                <a:rPr lang="en-US" altLang="ko-KR" sz="1500" dirty="0" err="1">
                  <a:latin typeface="+mn-ea"/>
                  <a:ea typeface="+mn-ea"/>
                </a:rPr>
                <a:t>ShowBIZ</a:t>
              </a:r>
              <a:r>
                <a:rPr lang="ko-KR" altLang="en-US" sz="1500" dirty="0">
                  <a:latin typeface="+mn-ea"/>
                  <a:ea typeface="+mn-ea"/>
                </a:rPr>
                <a:t>사이트 상</a:t>
              </a:r>
              <a:r>
                <a:rPr lang="en-US" altLang="ko-KR" sz="1500" dirty="0">
                  <a:latin typeface="+mn-ea"/>
                  <a:ea typeface="+mn-ea"/>
                </a:rPr>
                <a:t>,</a:t>
              </a:r>
              <a:r>
                <a:rPr lang="ko-KR" altLang="en-US" sz="1500" dirty="0">
                  <a:latin typeface="+mn-ea"/>
                  <a:ea typeface="+mn-ea"/>
                </a:rPr>
                <a:t> 박스오피스 시장에서 </a:t>
              </a:r>
              <a:r>
                <a:rPr lang="en-US" altLang="ko-KR" sz="1500" dirty="0">
                  <a:latin typeface="+mn-ea"/>
                  <a:ea typeface="+mn-ea"/>
                </a:rPr>
                <a:t>1998</a:t>
              </a:r>
              <a:r>
                <a:rPr lang="ko-KR" altLang="en-US" sz="1500" dirty="0">
                  <a:latin typeface="+mn-ea"/>
                  <a:ea typeface="+mn-ea"/>
                </a:rPr>
                <a:t>년</a:t>
              </a:r>
              <a:r>
                <a:rPr lang="en-US" altLang="ko-KR" sz="1500" dirty="0">
                  <a:latin typeface="+mn-ea"/>
                  <a:ea typeface="+mn-ea"/>
                </a:rPr>
                <a:t>~2002</a:t>
              </a:r>
              <a:r>
                <a:rPr lang="ko-KR" altLang="en-US" sz="1500" dirty="0">
                  <a:latin typeface="+mn-ea"/>
                  <a:ea typeface="+mn-ea"/>
                </a:rPr>
                <a:t>년 개봉 영화 속성 변수들로</a:t>
              </a:r>
              <a:r>
                <a:rPr lang="en-US" altLang="ko-KR" sz="1500" dirty="0">
                  <a:latin typeface="+mn-ea"/>
                  <a:ea typeface="+mn-ea"/>
                </a:rPr>
                <a:t>,</a:t>
              </a:r>
              <a:r>
                <a:rPr lang="ko-KR" altLang="en-US" sz="1500" dirty="0">
                  <a:latin typeface="+mn-ea"/>
                  <a:ea typeface="+mn-ea"/>
                </a:rPr>
                <a:t> 다항로짓모형</a:t>
              </a:r>
              <a:r>
                <a:rPr lang="en-US" altLang="ko-KR" sz="1500" dirty="0">
                  <a:latin typeface="+mn-ea"/>
                  <a:ea typeface="+mn-ea"/>
                </a:rPr>
                <a:t>,</a:t>
              </a:r>
              <a:r>
                <a:rPr lang="ko-KR" altLang="en-US" sz="1500" dirty="0">
                  <a:latin typeface="+mn-ea"/>
                  <a:ea typeface="+mn-ea"/>
                </a:rPr>
                <a:t> </a:t>
              </a:r>
              <a:r>
                <a:rPr lang="en-US" altLang="ko-KR" sz="1500" dirty="0" err="1">
                  <a:latin typeface="+mn-ea"/>
                  <a:ea typeface="+mn-ea"/>
                </a:rPr>
                <a:t>MLPclassifier</a:t>
              </a:r>
              <a:r>
                <a:rPr lang="ko-KR" altLang="en-US" sz="1500" dirty="0" err="1">
                  <a:latin typeface="+mn-ea"/>
                  <a:ea typeface="+mn-ea"/>
                </a:rPr>
                <a:t>를</a:t>
              </a:r>
              <a:r>
                <a:rPr lang="ko-KR" altLang="en-US" sz="1500" dirty="0">
                  <a:latin typeface="+mn-ea"/>
                  <a:ea typeface="+mn-ea"/>
                </a:rPr>
                <a:t> 통한 순수익 예측</a:t>
              </a:r>
              <a:endParaRPr lang="ko" altLang="en-US" sz="1500" dirty="0">
                <a:latin typeface="+mn-ea"/>
                <a:ea typeface="+mn-ea"/>
              </a:endParaRPr>
            </a:p>
            <a:p>
              <a:pPr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atin typeface="+mn-ea"/>
                  <a:ea typeface="+mn-ea"/>
                </a:rPr>
                <a:t> </a:t>
              </a:r>
              <a:r>
                <a:rPr lang="ko" altLang="en-US" sz="1500" dirty="0">
                  <a:latin typeface="+mn-ea"/>
                  <a:ea typeface="+mn-ea"/>
                </a:rPr>
                <a:t>허민회 외</a:t>
              </a:r>
              <a:r>
                <a:rPr lang="en-US" altLang="ko" sz="1500" dirty="0">
                  <a:latin typeface="+mn-ea"/>
                  <a:ea typeface="+mn-ea"/>
                </a:rPr>
                <a:t>(2012)</a:t>
              </a:r>
              <a:r>
                <a:rPr lang="ko" altLang="en-US" sz="1500" dirty="0">
                  <a:latin typeface="+mn-ea"/>
                  <a:ea typeface="+mn-ea"/>
                </a:rPr>
                <a:t>는 다중회귀모형을 활용해 관객의 평점을 통해 다음 주차 스크린 수를 결정하는 방법론 제시 </a:t>
              </a:r>
              <a:endParaRPr lang="en-US" altLang="ko" sz="1500" dirty="0">
                <a:latin typeface="+mn-ea"/>
                <a:ea typeface="+mn-ea"/>
              </a:endParaRPr>
            </a:p>
            <a:p>
              <a:pPr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atin typeface="+mn-ea"/>
                  <a:ea typeface="+mn-ea"/>
                </a:rPr>
                <a:t> 이정미</a:t>
              </a:r>
              <a:r>
                <a:rPr lang="en-US" altLang="ko-KR" sz="1500" dirty="0">
                  <a:latin typeface="+mn-ea"/>
                  <a:ea typeface="+mn-ea"/>
                </a:rPr>
                <a:t>(2008)</a:t>
              </a:r>
              <a:r>
                <a:rPr lang="ko-KR" altLang="en-US" sz="1500" dirty="0">
                  <a:latin typeface="+mn-ea"/>
                  <a:ea typeface="+mn-ea"/>
                </a:rPr>
                <a:t>는 영화 속성</a:t>
              </a:r>
              <a:r>
                <a:rPr lang="en-US" altLang="ko-KR" sz="1500" dirty="0">
                  <a:latin typeface="+mn-ea"/>
                  <a:ea typeface="+mn-ea"/>
                </a:rPr>
                <a:t>,</a:t>
              </a:r>
              <a:r>
                <a:rPr lang="ko-KR" altLang="en-US" sz="1500" dirty="0">
                  <a:latin typeface="+mn-ea"/>
                  <a:ea typeface="+mn-ea"/>
                </a:rPr>
                <a:t> 뉴스</a:t>
              </a:r>
              <a:r>
                <a:rPr lang="en-US" altLang="ko-KR" sz="1500" dirty="0">
                  <a:latin typeface="+mn-ea"/>
                  <a:ea typeface="+mn-ea"/>
                </a:rPr>
                <a:t>,</a:t>
              </a:r>
              <a:r>
                <a:rPr lang="ko-KR" altLang="en-US" sz="1500" dirty="0">
                  <a:latin typeface="+mn-ea"/>
                  <a:ea typeface="+mn-ea"/>
                </a:rPr>
                <a:t> 리뷰 데이터들로 </a:t>
              </a:r>
              <a:r>
                <a:rPr lang="en-US" altLang="ko-KR" sz="1500" dirty="0">
                  <a:latin typeface="+mn-ea"/>
                  <a:ea typeface="+mn-ea"/>
                </a:rPr>
                <a:t>SVM,</a:t>
              </a:r>
              <a:r>
                <a:rPr lang="ko-KR" altLang="en-US" sz="1500" dirty="0">
                  <a:latin typeface="+mn-ea"/>
                  <a:ea typeface="+mn-ea"/>
                </a:rPr>
                <a:t>인공신경망을 활용하여 개봉 첫 주 영화 흥행 예측 </a:t>
              </a:r>
              <a:r>
                <a:rPr lang="en-US" altLang="ko-KR" sz="1500" dirty="0">
                  <a:latin typeface="+mn-ea"/>
                  <a:ea typeface="+mn-ea"/>
                </a:rPr>
                <a:t>-&gt;</a:t>
              </a:r>
              <a:r>
                <a:rPr lang="ko-KR" altLang="en-US" sz="1500" dirty="0">
                  <a:latin typeface="+mn-ea"/>
                  <a:ea typeface="+mn-ea"/>
                </a:rPr>
                <a:t> </a:t>
              </a:r>
              <a:r>
                <a:rPr lang="en-US" altLang="ko-KR" sz="1500" dirty="0">
                  <a:latin typeface="+mn-ea"/>
                  <a:ea typeface="+mn-ea"/>
                </a:rPr>
                <a:t>SVM(</a:t>
              </a:r>
              <a:r>
                <a:rPr lang="en-US" altLang="ko-KR" sz="1500" dirty="0">
                  <a:solidFill>
                    <a:srgbClr val="FF0000"/>
                  </a:solidFill>
                  <a:latin typeface="+mn-ea"/>
                  <a:ea typeface="+mn-ea"/>
                </a:rPr>
                <a:t>79%</a:t>
              </a:r>
              <a:r>
                <a:rPr lang="en-US" altLang="ko-KR" sz="1500" dirty="0">
                  <a:latin typeface="+mn-ea"/>
                  <a:ea typeface="+mn-ea"/>
                </a:rPr>
                <a:t>), </a:t>
              </a:r>
              <a:r>
                <a:rPr lang="ko-KR" altLang="en-US" sz="1500" dirty="0" err="1">
                  <a:latin typeface="+mn-ea"/>
                  <a:ea typeface="+mn-ea"/>
                </a:rPr>
                <a:t>인공신경망</a:t>
              </a:r>
              <a:r>
                <a:rPr lang="en-US" altLang="ko-KR" sz="1500" dirty="0">
                  <a:latin typeface="+mn-ea"/>
                  <a:ea typeface="+mn-ea"/>
                </a:rPr>
                <a:t>(</a:t>
              </a:r>
              <a:r>
                <a:rPr lang="en-US" altLang="ko-KR" sz="1500" dirty="0">
                  <a:solidFill>
                    <a:srgbClr val="FF0000"/>
                  </a:solidFill>
                  <a:latin typeface="+mn-ea"/>
                  <a:ea typeface="+mn-ea"/>
                </a:rPr>
                <a:t>79%</a:t>
              </a:r>
              <a:r>
                <a:rPr lang="en-US" altLang="ko-KR" sz="1500" dirty="0">
                  <a:latin typeface="+mn-ea"/>
                  <a:ea typeface="+mn-ea"/>
                </a:rPr>
                <a:t>)</a:t>
              </a:r>
              <a:endParaRPr lang="ko" altLang="en-US" sz="15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1171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6"/>
          <p:cNvGrpSpPr/>
          <p:nvPr/>
        </p:nvGrpSpPr>
        <p:grpSpPr>
          <a:xfrm>
            <a:off x="385119" y="1681806"/>
            <a:ext cx="2867695" cy="3805229"/>
            <a:chOff x="0" y="1655577"/>
            <a:chExt cx="6589315" cy="8010430"/>
          </a:xfrm>
        </p:grpSpPr>
        <p:sp>
          <p:nvSpPr>
            <p:cNvPr id="216" name="Shape 216"/>
            <p:cNvSpPr/>
            <p:nvPr/>
          </p:nvSpPr>
          <p:spPr>
            <a:xfrm>
              <a:off x="0" y="1655577"/>
              <a:ext cx="6589315" cy="8010430"/>
            </a:xfrm>
            <a:prstGeom prst="roundRect">
              <a:avLst>
                <a:gd name="adj" fmla="val 0"/>
              </a:avLst>
            </a:prstGeom>
            <a:noFill/>
            <a:ln w="635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3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21" name="Group 221"/>
            <p:cNvGrpSpPr/>
            <p:nvPr/>
          </p:nvGrpSpPr>
          <p:grpSpPr>
            <a:xfrm>
              <a:off x="1344643" y="8395942"/>
              <a:ext cx="3756989" cy="799892"/>
              <a:chOff x="-585369" y="240612"/>
              <a:chExt cx="3756987" cy="799891"/>
            </a:xfrm>
          </p:grpSpPr>
          <p:sp>
            <p:nvSpPr>
              <p:cNvPr id="218" name="Shape 218"/>
              <p:cNvSpPr/>
              <p:nvPr/>
            </p:nvSpPr>
            <p:spPr>
              <a:xfrm>
                <a:off x="-585369" y="240612"/>
                <a:ext cx="3756987" cy="79989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638" tIns="20638" rIns="20638" bIns="20638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3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-302281" y="367003"/>
                <a:ext cx="3247440" cy="533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638" tIns="20638" rIns="20638" bIns="20638" numCol="1" anchor="ctr">
                <a:spAutoFit/>
              </a:bodyPr>
              <a:lstStyle>
                <a:lvl1pPr>
                  <a:spcBef>
                    <a:spcPts val="5900"/>
                  </a:spcBef>
                  <a:defRPr sz="2500" cap="all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Bebas"/>
                  </a:defRPr>
                </a:lvl1pPr>
              </a:lstStyle>
              <a:p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영화 진흥 위원회 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API</a:t>
                </a:r>
                <a:endParaRPr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23" name="Shape 223"/>
            <p:cNvSpPr/>
            <p:nvPr/>
          </p:nvSpPr>
          <p:spPr>
            <a:xfrm>
              <a:off x="0" y="1655577"/>
              <a:ext cx="6589315" cy="3725114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20638" tIns="20638" rIns="20638" bIns="2063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BFD11AE-4331-4D36-8BE5-777B61ACFF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95" y="2175749"/>
            <a:ext cx="1167501" cy="1167501"/>
          </a:xfrm>
          <a:prstGeom prst="rect">
            <a:avLst/>
          </a:prstGeom>
        </p:spPr>
      </p:pic>
      <p:sp>
        <p:nvSpPr>
          <p:cNvPr id="41" name="Shape 213">
            <a:extLst>
              <a:ext uri="{FF2B5EF4-FFF2-40B4-BE49-F238E27FC236}">
                <a16:creationId xmlns:a16="http://schemas.microsoft.com/office/drawing/2014/main" id="{D0044585-33AA-4283-AF9B-6C2DBA4AF640}"/>
              </a:ext>
            </a:extLst>
          </p:cNvPr>
          <p:cNvSpPr/>
          <p:nvPr/>
        </p:nvSpPr>
        <p:spPr>
          <a:xfrm>
            <a:off x="1281622" y="1747273"/>
            <a:ext cx="1162506" cy="349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0638" tIns="20638" rIns="20638" bIns="20638" numCol="1" anchor="ctr">
            <a:spAutoFit/>
          </a:bodyPr>
          <a:lstStyle>
            <a:lvl1pPr algn="l">
              <a:spcBef>
                <a:spcPts val="4500"/>
              </a:spcBef>
              <a:defRPr sz="45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Bebas"/>
              </a:defRPr>
            </a:lvl1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속성</a:t>
            </a:r>
            <a:endParaRPr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D7769-7960-4429-8E71-6EB842D8863A}"/>
              </a:ext>
            </a:extLst>
          </p:cNvPr>
          <p:cNvSpPr txBox="1"/>
          <p:nvPr/>
        </p:nvSpPr>
        <p:spPr>
          <a:xfrm>
            <a:off x="647957" y="3556888"/>
            <a:ext cx="2332697" cy="11188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638" tIns="20638" rIns="20638" bIns="20638" numCol="1" spcCol="38100" rtlCol="0" anchor="ctr">
            <a:spAutoFit/>
          </a:bodyPr>
          <a:lstStyle/>
          <a:p>
            <a:pPr algn="just" defTabSz="335437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등급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국적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개봉일 순위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개봉일 관객수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상영 횟수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개봉시기와 관련된 데이터를 영화진흥 위원회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수집하였다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487D41-BECD-4170-A1EE-A5DEA9843B09}"/>
              </a:ext>
            </a:extLst>
          </p:cNvPr>
          <p:cNvGrpSpPr/>
          <p:nvPr/>
        </p:nvGrpSpPr>
        <p:grpSpPr>
          <a:xfrm>
            <a:off x="3491315" y="1687529"/>
            <a:ext cx="2867695" cy="3805229"/>
            <a:chOff x="6679529" y="2015180"/>
            <a:chExt cx="2867695" cy="3805229"/>
          </a:xfrm>
        </p:grpSpPr>
        <p:grpSp>
          <p:nvGrpSpPr>
            <p:cNvPr id="237" name="Group 237"/>
            <p:cNvGrpSpPr/>
            <p:nvPr/>
          </p:nvGrpSpPr>
          <p:grpSpPr>
            <a:xfrm>
              <a:off x="6679529" y="2015180"/>
              <a:ext cx="2867695" cy="3805229"/>
              <a:chOff x="0" y="2044503"/>
              <a:chExt cx="6589315" cy="7621502"/>
            </a:xfrm>
          </p:grpSpPr>
          <p:sp>
            <p:nvSpPr>
              <p:cNvPr id="227" name="Shape 227"/>
              <p:cNvSpPr/>
              <p:nvPr/>
            </p:nvSpPr>
            <p:spPr>
              <a:xfrm>
                <a:off x="0" y="2044503"/>
                <a:ext cx="6589315" cy="7621502"/>
              </a:xfrm>
              <a:prstGeom prst="roundRect">
                <a:avLst>
                  <a:gd name="adj" fmla="val 0"/>
                </a:avLst>
              </a:prstGeom>
              <a:noFill/>
              <a:ln w="635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20638" tIns="20638" rIns="20638" bIns="20638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3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1267776" y="8365184"/>
                <a:ext cx="3845934" cy="799891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638" tIns="20638" rIns="20638" bIns="20638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3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4" name="Shape 234"/>
              <p:cNvSpPr/>
              <p:nvPr/>
            </p:nvSpPr>
            <p:spPr>
              <a:xfrm>
                <a:off x="0" y="2044505"/>
                <a:ext cx="6589315" cy="3544250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 w="635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20638" tIns="20638" rIns="20638" bIns="20638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3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FEFA3C-FE5B-4395-8A96-DDDF0C78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746" y="2632949"/>
              <a:ext cx="1035575" cy="1035575"/>
            </a:xfrm>
            <a:prstGeom prst="rect">
              <a:avLst/>
            </a:prstGeom>
          </p:spPr>
        </p:pic>
        <p:sp>
          <p:nvSpPr>
            <p:cNvPr id="43" name="Shape 213">
              <a:extLst>
                <a:ext uri="{FF2B5EF4-FFF2-40B4-BE49-F238E27FC236}">
                  <a16:creationId xmlns:a16="http://schemas.microsoft.com/office/drawing/2014/main" id="{E213FB32-7CAA-43B3-831F-EA3F4C5767CF}"/>
                </a:ext>
              </a:extLst>
            </p:cNvPr>
            <p:cNvSpPr/>
            <p:nvPr/>
          </p:nvSpPr>
          <p:spPr>
            <a:xfrm>
              <a:off x="7231270" y="2109223"/>
              <a:ext cx="1866446" cy="349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0638" tIns="20638" rIns="20638" bIns="20638" numCol="1" anchor="ctr">
              <a:spAutoFit/>
            </a:bodyPr>
            <a:lstStyle>
              <a:lvl1pPr algn="l">
                <a:spcBef>
                  <a:spcPts val="4500"/>
                </a:spcBef>
                <a:defRPr sz="4500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온라인 구전 효과</a:t>
              </a:r>
              <a:endParaRPr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Shape 219">
              <a:extLst>
                <a:ext uri="{FF2B5EF4-FFF2-40B4-BE49-F238E27FC236}">
                  <a16:creationId xmlns:a16="http://schemas.microsoft.com/office/drawing/2014/main" id="{C6FD6039-5F67-4638-9243-044E2B007566}"/>
                </a:ext>
              </a:extLst>
            </p:cNvPr>
            <p:cNvSpPr/>
            <p:nvPr/>
          </p:nvSpPr>
          <p:spPr>
            <a:xfrm>
              <a:off x="7416454" y="5244563"/>
              <a:ext cx="1303395" cy="22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0638" tIns="20638" rIns="20638" bIns="20638" numCol="1" anchor="ctr">
              <a:spAutoFit/>
            </a:bodyPr>
            <a:lstStyle>
              <a:lvl1pPr>
                <a:spcBef>
                  <a:spcPts val="5900"/>
                </a:spcBef>
                <a:defRPr sz="2500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네이버 영화 페이지 </a:t>
              </a:r>
              <a:endParaRPr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67E4D0-97BA-48A1-8174-252CD56FBC76}"/>
                </a:ext>
              </a:extLst>
            </p:cNvPr>
            <p:cNvSpPr txBox="1"/>
            <p:nvPr/>
          </p:nvSpPr>
          <p:spPr>
            <a:xfrm>
              <a:off x="6956129" y="3871082"/>
              <a:ext cx="2332697" cy="1118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0638" tIns="20638" rIns="20638" bIns="20638" numCol="1" spcCol="38100" rtlCol="0" anchor="ctr">
              <a:spAutoFit/>
            </a:bodyPr>
            <a:lstStyle>
              <a:defPPr marL="0" marR="0" indent="0" algn="l" defTabSz="40233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92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just" defTabSz="335437">
                <a:defRPr sz="1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개봉 전 평점</a:t>
              </a:r>
              <a:r>
                <a:rPr lang="en-US" altLang="ko-KR" dirty="0"/>
                <a:t>, </a:t>
              </a:r>
              <a:r>
                <a:rPr lang="ko-KR" altLang="en-US" dirty="0"/>
                <a:t>개봉 전 리뷰</a:t>
              </a:r>
              <a:r>
                <a:rPr lang="en-US" altLang="ko-KR" dirty="0"/>
                <a:t>, </a:t>
              </a:r>
              <a:r>
                <a:rPr lang="ko-KR" altLang="en-US" dirty="0"/>
                <a:t>개봉일 리뷰 등 온라인에서 관객들의 반응이나 코멘트들을 네이버 영화 홈페이지를 통해 수집하였다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25" name="Group 6">
            <a:extLst>
              <a:ext uri="{FF2B5EF4-FFF2-40B4-BE49-F238E27FC236}">
                <a16:creationId xmlns:a16="http://schemas.microsoft.com/office/drawing/2014/main" id="{B92D1A68-B7B9-4FAA-9BE7-37876F71C5C1}"/>
              </a:ext>
            </a:extLst>
          </p:cNvPr>
          <p:cNvGrpSpPr/>
          <p:nvPr/>
        </p:nvGrpSpPr>
        <p:grpSpPr>
          <a:xfrm>
            <a:off x="263670" y="409473"/>
            <a:ext cx="9378665" cy="568938"/>
            <a:chOff x="-158441" y="92000"/>
            <a:chExt cx="5349620" cy="700233"/>
          </a:xfrm>
        </p:grpSpPr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2FFCEB53-2A6D-47A3-B3BC-197EFD12988F}"/>
                </a:ext>
              </a:extLst>
            </p:cNvPr>
            <p:cNvSpPr/>
            <p:nvPr/>
          </p:nvSpPr>
          <p:spPr>
            <a:xfrm flipV="1">
              <a:off x="-158441" y="735963"/>
              <a:ext cx="5349620" cy="562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3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C7DA0C-6283-4CD9-9742-CBB499AAE235}"/>
                </a:ext>
              </a:extLst>
            </p:cNvPr>
            <p:cNvSpPr txBox="1"/>
            <p:nvPr/>
          </p:nvSpPr>
          <p:spPr>
            <a:xfrm>
              <a:off x="-145354" y="92000"/>
              <a:ext cx="3150700" cy="64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+mj-ea"/>
                  <a:ea typeface="+mj-ea"/>
                  <a:cs typeface="New Peninim MT" pitchFamily="2" charset="-79"/>
                </a:rPr>
                <a:t>2 - 2 </a:t>
              </a:r>
              <a:r>
                <a:rPr lang="ko-KR" altLang="en-US" sz="2800" b="1" dirty="0">
                  <a:latin typeface="+mj-ea"/>
                  <a:ea typeface="+mj-ea"/>
                  <a:cs typeface="New Peninim MT" pitchFamily="2" charset="-79"/>
                </a:rPr>
                <a:t>데이터 수집</a:t>
              </a:r>
              <a:endParaRPr lang="en-US" sz="2800" b="1" dirty="0">
                <a:latin typeface="+mj-ea"/>
                <a:ea typeface="+mj-ea"/>
                <a:cs typeface="New Peninim MT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AE3B5C-4BC6-4B80-9F5C-2CF9BC39EF8F}"/>
              </a:ext>
            </a:extLst>
          </p:cNvPr>
          <p:cNvGrpSpPr/>
          <p:nvPr/>
        </p:nvGrpSpPr>
        <p:grpSpPr>
          <a:xfrm>
            <a:off x="6646437" y="1681806"/>
            <a:ext cx="2867695" cy="3805229"/>
            <a:chOff x="3528369" y="2015181"/>
            <a:chExt cx="2867695" cy="3805229"/>
          </a:xfrm>
        </p:grpSpPr>
        <p:grpSp>
          <p:nvGrpSpPr>
            <p:cNvPr id="39" name="Group 226">
              <a:extLst>
                <a:ext uri="{FF2B5EF4-FFF2-40B4-BE49-F238E27FC236}">
                  <a16:creationId xmlns:a16="http://schemas.microsoft.com/office/drawing/2014/main" id="{8510F373-16E0-4883-B7A4-9CA34F51640B}"/>
                </a:ext>
              </a:extLst>
            </p:cNvPr>
            <p:cNvGrpSpPr/>
            <p:nvPr/>
          </p:nvGrpSpPr>
          <p:grpSpPr>
            <a:xfrm>
              <a:off x="3528369" y="2015181"/>
              <a:ext cx="2867695" cy="3805229"/>
              <a:chOff x="0" y="1655577"/>
              <a:chExt cx="6589315" cy="8010430"/>
            </a:xfrm>
          </p:grpSpPr>
          <p:sp>
            <p:nvSpPr>
              <p:cNvPr id="40" name="Shape 216">
                <a:extLst>
                  <a:ext uri="{FF2B5EF4-FFF2-40B4-BE49-F238E27FC236}">
                    <a16:creationId xmlns:a16="http://schemas.microsoft.com/office/drawing/2014/main" id="{0960B58B-1956-465A-9AE9-08C71BA71A0D}"/>
                  </a:ext>
                </a:extLst>
              </p:cNvPr>
              <p:cNvSpPr/>
              <p:nvPr/>
            </p:nvSpPr>
            <p:spPr>
              <a:xfrm>
                <a:off x="0" y="1655577"/>
                <a:ext cx="6589315" cy="8010430"/>
              </a:xfrm>
              <a:prstGeom prst="roundRect">
                <a:avLst>
                  <a:gd name="adj" fmla="val 0"/>
                </a:avLst>
              </a:prstGeom>
              <a:noFill/>
              <a:ln w="635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20638" tIns="20638" rIns="20638" bIns="20638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3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42" name="Group 221">
                <a:extLst>
                  <a:ext uri="{FF2B5EF4-FFF2-40B4-BE49-F238E27FC236}">
                    <a16:creationId xmlns:a16="http://schemas.microsoft.com/office/drawing/2014/main" id="{B458336D-C349-4CC9-9446-8939D7E1593D}"/>
                  </a:ext>
                </a:extLst>
              </p:cNvPr>
              <p:cNvGrpSpPr/>
              <p:nvPr/>
            </p:nvGrpSpPr>
            <p:grpSpPr>
              <a:xfrm>
                <a:off x="1344643" y="8395942"/>
                <a:ext cx="3756989" cy="799892"/>
                <a:chOff x="-585369" y="240612"/>
                <a:chExt cx="3756987" cy="799891"/>
              </a:xfrm>
            </p:grpSpPr>
            <p:sp>
              <p:nvSpPr>
                <p:cNvPr id="47" name="Shape 218">
                  <a:extLst>
                    <a:ext uri="{FF2B5EF4-FFF2-40B4-BE49-F238E27FC236}">
                      <a16:creationId xmlns:a16="http://schemas.microsoft.com/office/drawing/2014/main" id="{D60DBF73-4F01-42DF-816F-B313F258219D}"/>
                    </a:ext>
                  </a:extLst>
                </p:cNvPr>
                <p:cNvSpPr/>
                <p:nvPr/>
              </p:nvSpPr>
              <p:spPr>
                <a:xfrm>
                  <a:off x="-585369" y="240612"/>
                  <a:ext cx="3756987" cy="79989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0638" tIns="20638" rIns="20638" bIns="20638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8" name="Shape 219">
                  <a:extLst>
                    <a:ext uri="{FF2B5EF4-FFF2-40B4-BE49-F238E27FC236}">
                      <a16:creationId xmlns:a16="http://schemas.microsoft.com/office/drawing/2014/main" id="{AF15A7CA-488E-4C93-A0AB-C1854F0E9D88}"/>
                    </a:ext>
                  </a:extLst>
                </p:cNvPr>
                <p:cNvSpPr/>
                <p:nvPr/>
              </p:nvSpPr>
              <p:spPr>
                <a:xfrm>
                  <a:off x="-302281" y="395582"/>
                  <a:ext cx="3247440" cy="4764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0638" tIns="20638" rIns="20638" bIns="20638" numCol="1" anchor="ctr">
                  <a:spAutoFit/>
                </a:bodyPr>
                <a:lstStyle>
                  <a:lvl1pPr>
                    <a:spcBef>
                      <a:spcPts val="5900"/>
                    </a:spcBef>
                    <a:defRPr sz="2500" cap="all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Bebas"/>
                    </a:defRPr>
                  </a:lvl1pPr>
                </a:lstStyle>
                <a:p>
                  <a:r>
                    <a:rPr lang="ko-KR" altLang="en-US" sz="12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다음</a:t>
                  </a:r>
                  <a:r>
                    <a:rPr lang="en-US" altLang="ko-KR" sz="12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,</a:t>
                  </a:r>
                  <a:r>
                    <a:rPr lang="ko-KR" altLang="en-US" sz="12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네이버</a:t>
                  </a:r>
                  <a:r>
                    <a:rPr lang="en-US" altLang="ko-KR" sz="12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,</a:t>
                  </a:r>
                  <a:r>
                    <a:rPr lang="ko-KR" altLang="en-US" sz="12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구글</a:t>
                  </a:r>
                  <a:endParaRPr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45" name="Shape 223">
                <a:extLst>
                  <a:ext uri="{FF2B5EF4-FFF2-40B4-BE49-F238E27FC236}">
                    <a16:creationId xmlns:a16="http://schemas.microsoft.com/office/drawing/2014/main" id="{02E8F96D-120D-49DE-BDD2-88D3AB10291A}"/>
                  </a:ext>
                </a:extLst>
              </p:cNvPr>
              <p:cNvSpPr/>
              <p:nvPr/>
            </p:nvSpPr>
            <p:spPr>
              <a:xfrm>
                <a:off x="0" y="1655577"/>
                <a:ext cx="6589315" cy="3725114"/>
              </a:xfrm>
              <a:prstGeom prst="roundRect">
                <a:avLst>
                  <a:gd name="adj" fmla="val 0"/>
                </a:avLst>
              </a:prstGeom>
              <a:solidFill>
                <a:srgbClr val="0089BD"/>
              </a:solidFill>
              <a:ln w="63500" cap="flat">
                <a:solidFill>
                  <a:schemeClr val="accent2"/>
                </a:solidFill>
                <a:prstDash val="solid"/>
                <a:miter lim="400000"/>
              </a:ln>
              <a:effectLst/>
            </p:spPr>
            <p:txBody>
              <a:bodyPr wrap="square" lIns="20638" tIns="20638" rIns="20638" bIns="20638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3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0" name="Shape 213">
              <a:extLst>
                <a:ext uri="{FF2B5EF4-FFF2-40B4-BE49-F238E27FC236}">
                  <a16:creationId xmlns:a16="http://schemas.microsoft.com/office/drawing/2014/main" id="{4D088E48-0708-4564-ACD1-F20296479F08}"/>
                </a:ext>
              </a:extLst>
            </p:cNvPr>
            <p:cNvSpPr/>
            <p:nvPr/>
          </p:nvSpPr>
          <p:spPr>
            <a:xfrm>
              <a:off x="4424872" y="2080648"/>
              <a:ext cx="1162506" cy="349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0638" tIns="20638" rIns="20638" bIns="20638" numCol="1" anchor="ctr">
              <a:spAutoFit/>
            </a:bodyPr>
            <a:lstStyle>
              <a:lvl1pPr algn="l">
                <a:spcBef>
                  <a:spcPts val="4500"/>
                </a:spcBef>
                <a:defRPr sz="4500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Bebas"/>
                </a:defRPr>
              </a:lvl1pPr>
            </a:lstStyle>
            <a:p>
              <a:pPr algn="ctr"/>
              <a:r>
                <a:rPr lang="ko-KR" altLang="en-US"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관객수</a:t>
              </a:r>
              <a:endParaRPr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395727-BDD1-4CE1-9138-19394254E54E}"/>
                </a:ext>
              </a:extLst>
            </p:cNvPr>
            <p:cNvSpPr txBox="1"/>
            <p:nvPr/>
          </p:nvSpPr>
          <p:spPr>
            <a:xfrm>
              <a:off x="3791207" y="4105706"/>
              <a:ext cx="2332697" cy="688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0638" tIns="20638" rIns="20638" bIns="20638" numCol="1" spcCol="38100" rtlCol="0" anchor="ctr">
              <a:spAutoFit/>
            </a:bodyPr>
            <a:lstStyle/>
            <a:p>
              <a:pPr algn="just" defTabSz="335437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누적 관객수를 다음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네이버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구글 검색을 통해 크롤링하여 수집하였다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AFFB270-C6A7-46AD-AE5F-3FE9259214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57" y="2122410"/>
            <a:ext cx="1078148" cy="10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57551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ustom 24">
      <a:dk1>
        <a:srgbClr val="2A3438"/>
      </a:dk1>
      <a:lt1>
        <a:srgbClr val="FFFFFF"/>
      </a:lt1>
      <a:dk2>
        <a:srgbClr val="53585F"/>
      </a:dk2>
      <a:lt2>
        <a:srgbClr val="DCDEE0"/>
      </a:lt2>
      <a:accent1>
        <a:srgbClr val="00AEED"/>
      </a:accent1>
      <a:accent2>
        <a:srgbClr val="0098CF"/>
      </a:accent2>
      <a:accent3>
        <a:srgbClr val="0089BD"/>
      </a:accent3>
      <a:accent4>
        <a:srgbClr val="0179A7"/>
      </a:accent4>
      <a:accent5>
        <a:srgbClr val="DCDDE0"/>
      </a:accent5>
      <a:accent6>
        <a:srgbClr val="00AEED"/>
      </a:accent6>
      <a:hlink>
        <a:srgbClr val="2A3438"/>
      </a:hlink>
      <a:folHlink>
        <a:srgbClr val="3D4C51"/>
      </a:folHlink>
    </a:clrScheme>
    <a:fontScheme name="사용자 지정 1">
      <a:majorFont>
        <a:latin typeface="Calibri"/>
        <a:ea typeface="나눔스퀘어 ExtraBold"/>
        <a:cs typeface="Bebas"/>
      </a:majorFont>
      <a:minorFont>
        <a:latin typeface="Calibri"/>
        <a:ea typeface="나눔스퀘어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ebas"/>
        <a:ea typeface="Bebas"/>
        <a:cs typeface="Bebas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4623</TotalTime>
  <Words>2261</Words>
  <Application>Microsoft Office PowerPoint</Application>
  <PresentationFormat>A4 용지(210x297mm)</PresentationFormat>
  <Paragraphs>684</Paragraphs>
  <Slides>29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나눔스퀘어</vt:lpstr>
      <vt:lpstr>PT Sans</vt:lpstr>
      <vt:lpstr>나눔고딕</vt:lpstr>
      <vt:lpstr>Aharoni</vt:lpstr>
      <vt:lpstr>Helvetica Neue</vt:lpstr>
      <vt:lpstr>나눔스퀘어 Bold</vt:lpstr>
      <vt:lpstr>Gill Sans Ultra Bold Condensed</vt:lpstr>
      <vt:lpstr>Arial</vt:lpstr>
      <vt:lpstr>Helvetica Light</vt:lpstr>
      <vt:lpstr>Calibri</vt:lpstr>
      <vt:lpstr>나눔스퀘어 ExtraBold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Kor-1</dc:creator>
  <cp:lastModifiedBy>admin</cp:lastModifiedBy>
  <cp:revision>163</cp:revision>
  <dcterms:modified xsi:type="dcterms:W3CDTF">2019-02-26T08:43:56Z</dcterms:modified>
</cp:coreProperties>
</file>